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84" r:id="rId3"/>
    <p:sldId id="278" r:id="rId4"/>
    <p:sldId id="281" r:id="rId5"/>
    <p:sldId id="279" r:id="rId6"/>
    <p:sldId id="280" r:id="rId7"/>
    <p:sldId id="282" r:id="rId8"/>
    <p:sldId id="275" r:id="rId9"/>
    <p:sldId id="288" r:id="rId10"/>
    <p:sldId id="285" r:id="rId11"/>
    <p:sldId id="286" r:id="rId12"/>
    <p:sldId id="287" r:id="rId13"/>
    <p:sldId id="292" r:id="rId14"/>
    <p:sldId id="257" r:id="rId15"/>
    <p:sldId id="258" r:id="rId16"/>
    <p:sldId id="283" r:id="rId17"/>
    <p:sldId id="291" r:id="rId18"/>
    <p:sldId id="290" r:id="rId19"/>
    <p:sldId id="266" r:id="rId20"/>
    <p:sldId id="260" r:id="rId21"/>
    <p:sldId id="262" r:id="rId22"/>
    <p:sldId id="276" r:id="rId23"/>
    <p:sldId id="277" r:id="rId24"/>
    <p:sldId id="264" r:id="rId25"/>
    <p:sldId id="267" r:id="rId26"/>
    <p:sldId id="261" r:id="rId27"/>
    <p:sldId id="268" r:id="rId28"/>
    <p:sldId id="269" r:id="rId29"/>
    <p:sldId id="272" r:id="rId30"/>
    <p:sldId id="27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Maxey, Nida Institute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La traduction intersémiotique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63052" y="601579"/>
            <a:ext cx="7178842" cy="5387474"/>
            <a:chOff x="1008" y="1059"/>
            <a:chExt cx="3768" cy="2733"/>
          </a:xfrm>
        </p:grpSpPr>
        <p:sp>
          <p:nvSpPr>
            <p:cNvPr id="5" name="AutoShape 2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SEMIOSIS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Création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du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Sens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Signe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Principes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Interprétant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Ebauche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Objet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Vie de Christ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7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36316" y="454526"/>
            <a:ext cx="7285789" cy="5320632"/>
            <a:chOff x="1008" y="1059"/>
            <a:chExt cx="3768" cy="2733"/>
          </a:xfrm>
        </p:grpSpPr>
        <p:sp>
          <p:nvSpPr>
            <p:cNvPr id="5" name="AutoShape 2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SEMIOSIS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Création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du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Sens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Signe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Ebauche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Interprétant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Lecteurs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Objet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Vie 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de Christ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192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19340"/>
              </p:ext>
            </p:extLst>
          </p:nvPr>
        </p:nvGraphicFramePr>
        <p:xfrm>
          <a:off x="1035050" y="266700"/>
          <a:ext cx="70739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3" imgW="7073900" imgH="6324600" progId="Word.Document.12">
                  <p:embed/>
                </p:oleObj>
              </mc:Choice>
              <mc:Fallback>
                <p:oleObj name="Document" r:id="rId3" imgW="7073900" imgH="6324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5050" y="266700"/>
                        <a:ext cx="7073900" cy="632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38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/>
          <p:cNvSpPr>
            <a:spLocks noChangeAspect="1" noChangeArrowheads="1"/>
          </p:cNvSpPr>
          <p:nvPr/>
        </p:nvSpPr>
        <p:spPr bwMode="auto">
          <a:xfrm>
            <a:off x="309982" y="-89608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AutoShape 2"/>
          <p:cNvSpPr>
            <a:spLocks noChangeAspect="1" noChangeArrowheads="1"/>
          </p:cNvSpPr>
          <p:nvPr/>
        </p:nvSpPr>
        <p:spPr bwMode="auto">
          <a:xfrm>
            <a:off x="1285876" y="257477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AutoShape 2"/>
          <p:cNvSpPr>
            <a:spLocks noChangeAspect="1" noChangeArrowheads="1"/>
          </p:cNvSpPr>
          <p:nvPr/>
        </p:nvSpPr>
        <p:spPr bwMode="auto">
          <a:xfrm>
            <a:off x="2034508" y="731520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AutoShape 2"/>
          <p:cNvSpPr>
            <a:spLocks noChangeAspect="1" noChangeArrowheads="1"/>
          </p:cNvSpPr>
          <p:nvPr/>
        </p:nvSpPr>
        <p:spPr bwMode="auto">
          <a:xfrm>
            <a:off x="2890087" y="1540846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AutoShape 2"/>
          <p:cNvSpPr>
            <a:spLocks noChangeAspect="1" noChangeArrowheads="1"/>
          </p:cNvSpPr>
          <p:nvPr/>
        </p:nvSpPr>
        <p:spPr bwMode="auto">
          <a:xfrm>
            <a:off x="3042487" y="1693246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AutoShape 2"/>
          <p:cNvSpPr>
            <a:spLocks noChangeAspect="1" noChangeArrowheads="1"/>
          </p:cNvSpPr>
          <p:nvPr/>
        </p:nvSpPr>
        <p:spPr bwMode="auto">
          <a:xfrm>
            <a:off x="3194887" y="1845646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AutoShape 2"/>
          <p:cNvSpPr>
            <a:spLocks noChangeAspect="1" noChangeArrowheads="1"/>
          </p:cNvSpPr>
          <p:nvPr/>
        </p:nvSpPr>
        <p:spPr bwMode="auto">
          <a:xfrm>
            <a:off x="3347287" y="1998046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AutoShape 2"/>
          <p:cNvSpPr>
            <a:spLocks noChangeAspect="1" noChangeArrowheads="1"/>
          </p:cNvSpPr>
          <p:nvPr/>
        </p:nvSpPr>
        <p:spPr bwMode="auto">
          <a:xfrm>
            <a:off x="3499687" y="2150446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AutoShape 2"/>
          <p:cNvSpPr>
            <a:spLocks noChangeAspect="1" noChangeArrowheads="1"/>
          </p:cNvSpPr>
          <p:nvPr/>
        </p:nvSpPr>
        <p:spPr bwMode="auto">
          <a:xfrm>
            <a:off x="3652087" y="2302846"/>
            <a:ext cx="3755043" cy="3260907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8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96" y="4372168"/>
            <a:ext cx="8999303" cy="1143000"/>
          </a:xfrm>
        </p:spPr>
        <p:txBody>
          <a:bodyPr/>
          <a:lstStyle/>
          <a:p>
            <a:r>
              <a:rPr lang="fr-FR" dirty="0" smtClean="0"/>
              <a:t>Qu’est-ce que </a:t>
            </a:r>
            <a:r>
              <a:rPr lang="fr-FR" dirty="0" smtClean="0">
                <a:effectLst/>
              </a:rPr>
              <a:t>la traduction intersémiotique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Un système de signes est traduit à un autre système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Exemples: </a:t>
            </a:r>
            <a:r>
              <a:rPr lang="fr-FR" dirty="0"/>
              <a:t>un roman est traduit au film. Une histoire est traduite à la chanson. Un poème est traduit à la peinture.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01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</a:t>
            </a:r>
            <a:r>
              <a:rPr lang="fr-FR" dirty="0" smtClean="0"/>
              <a:t>éléments d’un </a:t>
            </a:r>
            <a:r>
              <a:rPr lang="fr-FR" dirty="0" smtClean="0"/>
              <a:t>système sémiotique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Par </a:t>
            </a:r>
            <a:r>
              <a:rPr lang="fr-FR" dirty="0"/>
              <a:t>exemple, la lecture à haute </a:t>
            </a:r>
            <a:r>
              <a:rPr lang="fr-FR" dirty="0" smtClean="0"/>
              <a:t>voix 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/>
              <a:t>grammaire: </a:t>
            </a:r>
            <a:endParaRPr lang="fr-FR" dirty="0"/>
          </a:p>
          <a:p>
            <a:pPr lvl="2"/>
            <a:r>
              <a:rPr lang="fr-FR" dirty="0" smtClean="0"/>
              <a:t>phonologique</a:t>
            </a:r>
            <a:r>
              <a:rPr lang="fr-FR" dirty="0"/>
              <a:t>, </a:t>
            </a:r>
          </a:p>
          <a:p>
            <a:pPr lvl="2"/>
            <a:r>
              <a:rPr lang="fr-FR" dirty="0" smtClean="0"/>
              <a:t>morpho</a:t>
            </a:r>
            <a:r>
              <a:rPr lang="fr-FR" dirty="0"/>
              <a:t>-syntactique, </a:t>
            </a:r>
          </a:p>
          <a:p>
            <a:pPr lvl="2"/>
            <a:r>
              <a:rPr lang="fr-FR" dirty="0" smtClean="0"/>
              <a:t>Discours</a:t>
            </a:r>
          </a:p>
          <a:p>
            <a:pPr lvl="1"/>
            <a:r>
              <a:rPr lang="fr-FR" dirty="0" smtClean="0"/>
              <a:t>les éléments para-textuels </a:t>
            </a:r>
          </a:p>
          <a:p>
            <a:pPr lvl="2"/>
            <a:r>
              <a:rPr lang="fr-FR" dirty="0" smtClean="0"/>
              <a:t>la hauteur de la voix,</a:t>
            </a:r>
          </a:p>
          <a:p>
            <a:pPr lvl="2"/>
            <a:r>
              <a:rPr lang="fr-FR" dirty="0" smtClean="0"/>
              <a:t>le silence,</a:t>
            </a:r>
          </a:p>
          <a:p>
            <a:pPr lvl="2"/>
            <a:r>
              <a:rPr lang="fr-FR" dirty="0" smtClean="0"/>
              <a:t>les gestes, </a:t>
            </a:r>
          </a:p>
          <a:p>
            <a:pPr lvl="2"/>
            <a:r>
              <a:rPr lang="fr-FR" dirty="0" smtClean="0"/>
              <a:t>la position du corps par rapport à l’auditoire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0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D’autres</a:t>
            </a:r>
            <a:r>
              <a:rPr lang="en-US" dirty="0" smtClean="0"/>
              <a:t> </a:t>
            </a:r>
            <a:r>
              <a:rPr lang="en-US" dirty="0" err="1" smtClean="0"/>
              <a:t>el</a:t>
            </a:r>
            <a:r>
              <a:rPr lang="en-US" dirty="0" err="1" smtClean="0"/>
              <a:t>éments</a:t>
            </a:r>
            <a:r>
              <a:rPr lang="en-US" dirty="0" smtClean="0"/>
              <a:t> </a:t>
            </a:r>
            <a:r>
              <a:rPr lang="en-US" dirty="0" err="1" smtClean="0"/>
              <a:t>sémiotiques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7158"/>
            <a:ext cx="6400800" cy="4019082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Géographique</a:t>
            </a:r>
          </a:p>
          <a:p>
            <a:r>
              <a:rPr lang="fr-FR" dirty="0" smtClean="0"/>
              <a:t>Esthétique</a:t>
            </a:r>
          </a:p>
          <a:p>
            <a:r>
              <a:rPr lang="fr-FR" dirty="0" smtClean="0"/>
              <a:t>Kinésique</a:t>
            </a:r>
          </a:p>
          <a:p>
            <a:r>
              <a:rPr lang="fr-FR" dirty="0" smtClean="0"/>
              <a:t>Proxémique</a:t>
            </a:r>
          </a:p>
          <a:p>
            <a:r>
              <a:rPr lang="fr-FR" dirty="0" smtClean="0"/>
              <a:t>Emotif</a:t>
            </a:r>
          </a:p>
          <a:p>
            <a:r>
              <a:rPr lang="fr-FR" dirty="0" smtClean="0"/>
              <a:t>Climat</a:t>
            </a:r>
          </a:p>
          <a:p>
            <a:r>
              <a:rPr lang="fr-FR" dirty="0" smtClean="0"/>
              <a:t>Chronologique</a:t>
            </a:r>
          </a:p>
          <a:p>
            <a:r>
              <a:rPr lang="fr-FR" dirty="0" smtClean="0"/>
              <a:t>Cultural</a:t>
            </a:r>
          </a:p>
          <a:p>
            <a:r>
              <a:rPr lang="fr-FR" dirty="0" smtClean="0"/>
              <a:t>Sonique</a:t>
            </a:r>
          </a:p>
          <a:p>
            <a:r>
              <a:rPr lang="fr-FR" dirty="0" smtClean="0"/>
              <a:t>M</a:t>
            </a:r>
            <a:r>
              <a:rPr lang="fr-FR" dirty="0" smtClean="0"/>
              <a:t>é</a:t>
            </a:r>
            <a:r>
              <a:rPr lang="fr-FR" dirty="0" smtClean="0"/>
              <a:t>dical</a:t>
            </a:r>
          </a:p>
          <a:p>
            <a:r>
              <a:rPr lang="fr-FR" dirty="0" smtClean="0"/>
              <a:t>Rhétorique</a:t>
            </a:r>
          </a:p>
          <a:p>
            <a:r>
              <a:rPr lang="fr-FR" dirty="0" smtClean="0"/>
              <a:t>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283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L’encyclop</a:t>
            </a:r>
            <a:r>
              <a:rPr lang="fr-FR" dirty="0" smtClean="0"/>
              <a:t>édie culturelle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Certains éléments</a:t>
            </a:r>
            <a:r>
              <a:rPr lang="fr-FR" dirty="0" smtClean="0"/>
              <a:t> sont sélectionnés selon les règlements internes du système de signes.</a:t>
            </a:r>
          </a:p>
          <a:p>
            <a:r>
              <a:rPr lang="fr-FR" dirty="0" smtClean="0"/>
              <a:t>D’autres éléments ne sont pas si importants que les autres et sont négligés.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83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69" y="4372168"/>
            <a:ext cx="7784432" cy="1143000"/>
          </a:xfrm>
        </p:spPr>
        <p:txBody>
          <a:bodyPr/>
          <a:lstStyle/>
          <a:p>
            <a:r>
              <a:rPr lang="fr-FR" dirty="0" smtClean="0">
                <a:effectLst/>
              </a:rPr>
              <a:t>La traduction est toujours une </a:t>
            </a:r>
            <a:r>
              <a:rPr lang="fr-FR" dirty="0">
                <a:effectLst/>
              </a:rPr>
              <a:t>négociation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Un processus de sélection pour décider quoi ajouter, quoi laisser tomber</a:t>
            </a:r>
            <a:r>
              <a:rPr lang="fr-FR" dirty="0" smtClean="0"/>
              <a:t>.</a:t>
            </a:r>
          </a:p>
          <a:p>
            <a:r>
              <a:rPr lang="fr-FR" dirty="0"/>
              <a:t>En traduction il y a toujours une </a:t>
            </a:r>
            <a:r>
              <a:rPr lang="fr-FR" dirty="0" smtClean="0"/>
              <a:t>perte et </a:t>
            </a:r>
            <a:r>
              <a:rPr lang="fr-FR" dirty="0" err="1"/>
              <a:t>qqch</a:t>
            </a:r>
            <a:r>
              <a:rPr lang="fr-FR" dirty="0"/>
              <a:t> à gagner.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5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Elle n’est pas simplement la traduction linguistique, mais intersémiotique.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820248"/>
            <a:ext cx="7175351" cy="4105209"/>
          </a:xfrm>
        </p:spPr>
        <p:txBody>
          <a:bodyPr/>
          <a:lstStyle/>
          <a:p>
            <a:r>
              <a:rPr lang="fr-FR" dirty="0" smtClean="0">
                <a:effectLst/>
              </a:rPr>
              <a:t>La Performance comme une traduction </a:t>
            </a:r>
            <a:r>
              <a:rPr lang="fr-FR" dirty="0">
                <a:effectLst/>
              </a:rPr>
              <a:t>intersémiotique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0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372168"/>
            <a:ext cx="7543800" cy="1143000"/>
          </a:xfrm>
        </p:spPr>
        <p:txBody>
          <a:bodyPr/>
          <a:lstStyle/>
          <a:p>
            <a:r>
              <a:rPr lang="fr-FR" dirty="0" smtClean="0"/>
              <a:t>Sch</a:t>
            </a:r>
            <a:r>
              <a:rPr lang="fr-FR" dirty="0" smtClean="0"/>
              <a:t>éma de Présentation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La s</a:t>
            </a:r>
            <a:r>
              <a:rPr lang="fr-FR" dirty="0" smtClean="0"/>
              <a:t>émiologie</a:t>
            </a:r>
          </a:p>
          <a:p>
            <a:r>
              <a:rPr lang="fr-FR" dirty="0" smtClean="0"/>
              <a:t>La performance</a:t>
            </a:r>
          </a:p>
          <a:p>
            <a:r>
              <a:rPr lang="fr-FR" dirty="0" smtClean="0"/>
              <a:t>L’expérience</a:t>
            </a:r>
          </a:p>
          <a:p>
            <a:r>
              <a:rPr lang="fr-FR" dirty="0" smtClean="0"/>
              <a:t>Marc 7.24-31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40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9143999" cy="1143000"/>
          </a:xfrm>
        </p:spPr>
        <p:txBody>
          <a:bodyPr/>
          <a:lstStyle/>
          <a:p>
            <a:r>
              <a:rPr lang="fr-FR" dirty="0">
                <a:effectLst/>
              </a:rPr>
              <a:t>La performance est une complexité de systèmes de signes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orale </a:t>
            </a:r>
          </a:p>
          <a:p>
            <a:r>
              <a:rPr lang="fr-FR" dirty="0" smtClean="0"/>
              <a:t>auriculaire </a:t>
            </a:r>
          </a:p>
          <a:p>
            <a:r>
              <a:rPr lang="fr-FR" dirty="0" smtClean="0"/>
              <a:t>visuelle </a:t>
            </a:r>
          </a:p>
          <a:p>
            <a:r>
              <a:rPr lang="fr-FR" dirty="0" smtClean="0"/>
              <a:t>kinésique</a:t>
            </a:r>
          </a:p>
          <a:p>
            <a:r>
              <a:rPr lang="fr-FR" dirty="0" smtClean="0"/>
              <a:t> </a:t>
            </a:r>
            <a:r>
              <a:rPr lang="fr-FR" dirty="0"/>
              <a:t>olfactive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9220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8939013" cy="1143000"/>
          </a:xfrm>
        </p:spPr>
        <p:txBody>
          <a:bodyPr/>
          <a:lstStyle/>
          <a:p>
            <a:r>
              <a:rPr lang="fr-FR" dirty="0">
                <a:effectLst/>
              </a:rPr>
              <a:t>La performance souligne l’importance de l’expérience</a:t>
            </a:r>
            <a:r>
              <a:rPr lang="fr-FR" dirty="0" smtClean="0">
                <a:effectLst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Elle est plus qu’une activité cérébrale. </a:t>
            </a:r>
          </a:p>
          <a:p>
            <a:r>
              <a:rPr lang="fr-FR" dirty="0" smtClean="0"/>
              <a:t>Elle </a:t>
            </a:r>
            <a:r>
              <a:rPr lang="fr-FR" dirty="0"/>
              <a:t>est incarnée; c’est à dire, elle est du corps.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72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traduction est une exp</a:t>
            </a:r>
            <a:r>
              <a:rPr lang="fr-FR" dirty="0" smtClean="0"/>
              <a:t>érience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9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7" y="2874211"/>
            <a:ext cx="8105274" cy="2640957"/>
          </a:xfrm>
        </p:spPr>
        <p:txBody>
          <a:bodyPr/>
          <a:lstStyle/>
          <a:p>
            <a:r>
              <a:rPr lang="fr-FR" dirty="0" smtClean="0"/>
              <a:t>Nous traduisons les exp</a:t>
            </a:r>
            <a:r>
              <a:rPr lang="fr-FR" dirty="0" smtClean="0"/>
              <a:t>ériences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6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541" y="4372168"/>
            <a:ext cx="8418342" cy="1143000"/>
          </a:xfrm>
        </p:spPr>
        <p:txBody>
          <a:bodyPr/>
          <a:lstStyle/>
          <a:p>
            <a:r>
              <a:rPr lang="fr-FR" dirty="0">
                <a:effectLst/>
              </a:rPr>
              <a:t>La performance vise à faire une expérience pour l’auditoire</a:t>
            </a:r>
            <a:r>
              <a:rPr lang="fr-FR" dirty="0" smtClean="0">
                <a:effectLst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Quelle est la relation de cette expérience avec les expériences des </a:t>
            </a:r>
            <a:r>
              <a:rPr lang="fr-FR" dirty="0" smtClean="0"/>
              <a:t>auditoires </a:t>
            </a:r>
            <a:r>
              <a:rPr lang="fr-FR" dirty="0" smtClean="0"/>
              <a:t>du premier siècle?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4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L’expérience des </a:t>
            </a:r>
            <a:r>
              <a:rPr lang="fr-FR" dirty="0">
                <a:effectLst/>
              </a:rPr>
              <a:t>Evangiles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Les évènements </a:t>
            </a:r>
            <a:r>
              <a:rPr lang="fr-FR" dirty="0" smtClean="0"/>
              <a:t>historiques</a:t>
            </a:r>
          </a:p>
          <a:p>
            <a:r>
              <a:rPr lang="fr-FR" dirty="0" smtClean="0"/>
              <a:t>La composition par les </a:t>
            </a:r>
            <a:r>
              <a:rPr lang="fr-FR" dirty="0" err="1" smtClean="0"/>
              <a:t>évangelistes</a:t>
            </a:r>
            <a:endParaRPr lang="fr-FR" dirty="0" smtClean="0"/>
          </a:p>
          <a:p>
            <a:r>
              <a:rPr lang="fr-FR" dirty="0" smtClean="0"/>
              <a:t>Notre lecture de ces évangiles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6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Toute traduction </a:t>
            </a:r>
            <a:r>
              <a:rPr lang="fr-FR" dirty="0">
                <a:effectLst/>
              </a:rPr>
              <a:t>est une expérience</a:t>
            </a:r>
            <a:r>
              <a:rPr lang="fr-FR" dirty="0" smtClean="0">
                <a:effectLst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Comment décrire cette expérience?</a:t>
            </a:r>
          </a:p>
          <a:p>
            <a:r>
              <a:rPr lang="fr-FR" dirty="0" smtClean="0"/>
              <a:t>Quelle est la relation de cette expérience du traducteur et les évangélistes du premier siècle? </a:t>
            </a:r>
          </a:p>
          <a:p>
            <a:r>
              <a:rPr lang="fr-FR" dirty="0" smtClean="0"/>
              <a:t>L’importance de la communauté des saints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69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Marc 7.24-31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Qu’est-ce que c’est, l’original au sens intersémiotique?</a:t>
            </a:r>
          </a:p>
          <a:p>
            <a:pPr lvl="1"/>
            <a:r>
              <a:rPr lang="fr-FR" dirty="0" smtClean="0"/>
              <a:t>Le grec?</a:t>
            </a:r>
          </a:p>
          <a:p>
            <a:pPr lvl="1"/>
            <a:r>
              <a:rPr lang="fr-FR" dirty="0" smtClean="0"/>
              <a:t>Les manuscrits?</a:t>
            </a:r>
          </a:p>
          <a:p>
            <a:pPr lvl="1"/>
            <a:r>
              <a:rPr lang="fr-FR" dirty="0" smtClean="0"/>
              <a:t>Le témoignage de Marc?</a:t>
            </a:r>
          </a:p>
          <a:p>
            <a:pPr lvl="1"/>
            <a:r>
              <a:rPr lang="fr-FR" dirty="0" smtClean="0"/>
              <a:t>L’interaction de la femme avec Jésus?</a:t>
            </a:r>
          </a:p>
          <a:p>
            <a:pPr lvl="1"/>
            <a:r>
              <a:rPr lang="fr-FR" dirty="0"/>
              <a:t>l’histoire </a:t>
            </a:r>
            <a:r>
              <a:rPr lang="fr-FR" dirty="0" smtClean="0"/>
              <a:t>racontée en </a:t>
            </a:r>
            <a:r>
              <a:rPr lang="fr-FR" dirty="0"/>
              <a:t>langue </a:t>
            </a:r>
            <a:r>
              <a:rPr lang="fr-FR" dirty="0" smtClean="0"/>
              <a:t>araméenne? </a:t>
            </a:r>
          </a:p>
          <a:p>
            <a:pPr lvl="1"/>
            <a:r>
              <a:rPr lang="fr-FR" dirty="0" smtClean="0"/>
              <a:t>Evangile composée par « Marc »</a:t>
            </a:r>
            <a:endParaRPr lang="fr-FR" dirty="0"/>
          </a:p>
        </p:txBody>
      </p:sp>
      <p:pic>
        <p:nvPicPr>
          <p:cNvPr id="4" name="Picture 3" descr="marc7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932" y="4206239"/>
            <a:ext cx="2124910" cy="236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0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FR" dirty="0" smtClean="0"/>
              <a:t>ésumé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La thèse proposée est que quand nous traduisons ces textes bibliques, nous traduisons à travers les autres traductions.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/>
              <a:t>la base </a:t>
            </a:r>
            <a:r>
              <a:rPr lang="fr-FR" dirty="0" smtClean="0"/>
              <a:t>de </a:t>
            </a:r>
            <a:r>
              <a:rPr lang="fr-FR" dirty="0"/>
              <a:t>ces autres traductions sont les expériences.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Retraduire le passage Marc 7.24-31 avec vos coll</a:t>
            </a:r>
            <a:r>
              <a:rPr lang="fr-FR" dirty="0" smtClean="0"/>
              <a:t>ègues du projet.</a:t>
            </a:r>
          </a:p>
          <a:p>
            <a:r>
              <a:rPr lang="fr-FR" dirty="0" err="1" smtClean="0"/>
              <a:t>Skopos</a:t>
            </a:r>
            <a:r>
              <a:rPr lang="fr-FR" dirty="0" smtClean="0"/>
              <a:t>: une traduction destinée au format non-imprimé pour un auditoire analphabète.</a:t>
            </a:r>
          </a:p>
          <a:p>
            <a:r>
              <a:rPr lang="fr-FR" dirty="0" smtClean="0"/>
              <a:t>Décrire vos expériences d’exégèse et de traduction.</a:t>
            </a:r>
          </a:p>
          <a:p>
            <a:r>
              <a:rPr lang="fr-FR" dirty="0" smtClean="0"/>
              <a:t>Comparer votre nouvelle traduction avec celle qui a été faite pour l’impression.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80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skopostheorie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Si le </a:t>
            </a:r>
            <a:r>
              <a:rPr lang="fr-FR" dirty="0" err="1" smtClean="0"/>
              <a:t>skopos</a:t>
            </a:r>
            <a:r>
              <a:rPr lang="fr-FR" dirty="0" smtClean="0"/>
              <a:t> d’une traduction vise au format non-imprim</a:t>
            </a:r>
            <a:r>
              <a:rPr lang="fr-FR" dirty="0" smtClean="0"/>
              <a:t>é, il faut une théorie de traduction plus large pour l’accomplir. </a:t>
            </a:r>
          </a:p>
          <a:p>
            <a:r>
              <a:rPr lang="fr-FR" dirty="0" smtClean="0"/>
              <a:t>Cette théorie plus robuste est la sémiologie.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90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Maxey, Nida Institute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effectLst/>
              </a:rPr>
              <a:t>La traduction intersémiotique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0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2.11a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Τ</a:t>
            </a:r>
            <a:r>
              <a:rPr lang="en-US" sz="2800" dirty="0"/>
              <a:t>α</a:t>
            </a:r>
            <a:r>
              <a:rPr lang="en-US" sz="2800" dirty="0" err="1"/>
              <a:t>ύτην</a:t>
            </a:r>
            <a:r>
              <a:rPr lang="en-US" sz="2800" dirty="0"/>
              <a:t> </a:t>
            </a:r>
            <a:r>
              <a:rPr lang="en-US" sz="2800" dirty="0" err="1"/>
              <a:t>ἐ</a:t>
            </a:r>
            <a:r>
              <a:rPr lang="en-US" sz="2800" dirty="0"/>
              <a:t>π</a:t>
            </a:r>
            <a:r>
              <a:rPr lang="en-US" sz="2800" dirty="0" err="1"/>
              <a:t>οίησεν</a:t>
            </a:r>
            <a:r>
              <a:rPr lang="en-US" sz="2800" dirty="0"/>
              <a:t> </a:t>
            </a:r>
            <a:r>
              <a:rPr lang="en-US" sz="2800" dirty="0" err="1"/>
              <a:t>ἀρχὴν</a:t>
            </a:r>
            <a:r>
              <a:rPr lang="en-US" sz="2800" dirty="0"/>
              <a:t> </a:t>
            </a:r>
            <a:r>
              <a:rPr lang="en-US" sz="2800" dirty="0" err="1"/>
              <a:t>τῶν</a:t>
            </a:r>
            <a:r>
              <a:rPr lang="en-US" sz="2800" dirty="0"/>
              <a:t> </a:t>
            </a:r>
            <a:r>
              <a:rPr lang="en-US" sz="2800" dirty="0" err="1"/>
              <a:t>σημείων</a:t>
            </a:r>
            <a:r>
              <a:rPr lang="en-US" sz="2800" dirty="0"/>
              <a:t> </a:t>
            </a:r>
            <a:r>
              <a:rPr lang="en-US" sz="2800" dirty="0" err="1"/>
              <a:t>ὁ</a:t>
            </a:r>
            <a:r>
              <a:rPr lang="en-US" sz="2800" dirty="0"/>
              <a:t> </a:t>
            </a:r>
            <a:r>
              <a:rPr lang="en-US" sz="2800" dirty="0" err="1"/>
              <a:t>Ἰησοῦς</a:t>
            </a:r>
            <a:r>
              <a:rPr lang="en-US" sz="2800" dirty="0"/>
              <a:t> </a:t>
            </a:r>
            <a:r>
              <a:rPr lang="en-US" sz="2800" dirty="0" err="1"/>
              <a:t>ἐν</a:t>
            </a:r>
            <a:r>
              <a:rPr lang="en-US" sz="2800" dirty="0"/>
              <a:t> </a:t>
            </a:r>
            <a:r>
              <a:rPr lang="en-US" sz="2800" dirty="0" err="1"/>
              <a:t>Κ</a:t>
            </a:r>
            <a:r>
              <a:rPr lang="en-US" sz="2800" dirty="0"/>
              <a:t>α</a:t>
            </a:r>
            <a:r>
              <a:rPr lang="en-US" sz="2800" dirty="0" err="1"/>
              <a:t>νὰ</a:t>
            </a:r>
            <a:r>
              <a:rPr lang="en-US" sz="2800" dirty="0"/>
              <a:t> </a:t>
            </a:r>
            <a:r>
              <a:rPr lang="en-US" sz="2800" dirty="0" err="1"/>
              <a:t>τῆς</a:t>
            </a:r>
            <a:r>
              <a:rPr lang="en-US" sz="2800" dirty="0"/>
              <a:t> </a:t>
            </a:r>
            <a:r>
              <a:rPr lang="en-US" sz="2800" dirty="0" err="1"/>
              <a:t>Γ</a:t>
            </a:r>
            <a:r>
              <a:rPr lang="en-US" sz="2800" dirty="0"/>
              <a:t>α</a:t>
            </a:r>
            <a:r>
              <a:rPr lang="en-US" sz="2800" dirty="0" err="1"/>
              <a:t>λιλ</a:t>
            </a:r>
            <a:r>
              <a:rPr lang="en-US" sz="2800" dirty="0"/>
              <a:t>α</a:t>
            </a:r>
            <a:r>
              <a:rPr lang="en-US" sz="2800" dirty="0" err="1"/>
              <a:t>ί</a:t>
            </a:r>
            <a:r>
              <a:rPr lang="en-US" sz="2800" dirty="0"/>
              <a:t>α</a:t>
            </a:r>
            <a:r>
              <a:rPr lang="en-US" sz="2800" dirty="0" err="1"/>
              <a:t>ς</a:t>
            </a:r>
            <a:r>
              <a:rPr lang="en-US" sz="2800" dirty="0"/>
              <a:t> </a:t>
            </a:r>
            <a:r>
              <a:rPr lang="en-US" sz="2800" dirty="0" err="1"/>
              <a:t>κ</a:t>
            </a:r>
            <a:r>
              <a:rPr lang="en-US" sz="2800" dirty="0"/>
              <a:t>α</a:t>
            </a:r>
            <a:r>
              <a:rPr lang="en-US" sz="2800" dirty="0" err="1"/>
              <a:t>ὶ</a:t>
            </a:r>
            <a:r>
              <a:rPr lang="en-US" sz="2800" dirty="0"/>
              <a:t> </a:t>
            </a:r>
            <a:r>
              <a:rPr lang="en-US" sz="2800" dirty="0" err="1"/>
              <a:t>ἐφ</a:t>
            </a:r>
            <a:r>
              <a:rPr lang="en-US" sz="2800" dirty="0"/>
              <a:t>α</a:t>
            </a:r>
            <a:r>
              <a:rPr lang="en-US" sz="2800" dirty="0" err="1"/>
              <a:t>νέρωσεν</a:t>
            </a:r>
            <a:r>
              <a:rPr lang="en-US" sz="2800" dirty="0"/>
              <a:t> </a:t>
            </a:r>
            <a:r>
              <a:rPr lang="en-US" sz="2800" dirty="0" err="1"/>
              <a:t>τὴν</a:t>
            </a:r>
            <a:r>
              <a:rPr lang="en-US" sz="2800" dirty="0"/>
              <a:t> </a:t>
            </a:r>
            <a:r>
              <a:rPr lang="en-US" sz="2800" dirty="0" err="1"/>
              <a:t>δόξ</a:t>
            </a:r>
            <a:r>
              <a:rPr lang="en-US" sz="2800" dirty="0"/>
              <a:t>α</a:t>
            </a:r>
            <a:r>
              <a:rPr lang="en-US" sz="2800" dirty="0" err="1"/>
              <a:t>ν</a:t>
            </a:r>
            <a:r>
              <a:rPr lang="en-US" sz="2800" dirty="0"/>
              <a:t> α</a:t>
            </a:r>
            <a:r>
              <a:rPr lang="en-US" sz="2800" dirty="0" err="1"/>
              <a:t>ὐτοῦ</a:t>
            </a:r>
            <a:r>
              <a:rPr lang="en-US" sz="2800" dirty="0"/>
              <a:t> …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57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Plusieurs </a:t>
            </a:r>
            <a:r>
              <a:rPr lang="fr-FR" dirty="0"/>
              <a:t>écoles de </a:t>
            </a:r>
            <a:r>
              <a:rPr lang="fr-FR" dirty="0" smtClean="0"/>
              <a:t>sémiologie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Saussure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smtClean="0"/>
              <a:t>Peirce,</a:t>
            </a:r>
          </a:p>
          <a:p>
            <a:r>
              <a:rPr lang="en-GB" dirty="0" err="1" smtClean="0"/>
              <a:t>Greimas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smtClean="0"/>
              <a:t>Eco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err="1" smtClean="0"/>
              <a:t>Fabri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Nergaard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4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 </a:t>
            </a:r>
            <a:r>
              <a:rPr lang="en-US" dirty="0" err="1" smtClean="0"/>
              <a:t>Jakoboson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fr-FR" dirty="0" smtClean="0"/>
              <a:t>Trois sortes de traduction:</a:t>
            </a:r>
          </a:p>
          <a:p>
            <a:pPr lvl="2"/>
            <a:r>
              <a:rPr lang="fr-FR" dirty="0" smtClean="0"/>
              <a:t>Inter-linguistique</a:t>
            </a:r>
          </a:p>
          <a:p>
            <a:pPr lvl="2"/>
            <a:r>
              <a:rPr lang="fr-FR" dirty="0" err="1" smtClean="0"/>
              <a:t>Intra-linguistique</a:t>
            </a:r>
            <a:endParaRPr lang="fr-FR" dirty="0" smtClean="0"/>
          </a:p>
          <a:p>
            <a:pPr lvl="2"/>
            <a:r>
              <a:rPr lang="fr-FR" dirty="0" err="1" smtClean="0"/>
              <a:t>Inter-s</a:t>
            </a:r>
            <a:r>
              <a:rPr lang="fr-FR" dirty="0" err="1" smtClean="0"/>
              <a:t>émiotique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986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La Cr</a:t>
            </a:r>
            <a:r>
              <a:rPr lang="fr-FR" dirty="0" smtClean="0"/>
              <a:t>éation du Sens </a:t>
            </a:r>
          </a:p>
          <a:p>
            <a:pPr lvl="1"/>
            <a:r>
              <a:rPr lang="fr-FR" dirty="0" smtClean="0"/>
              <a:t>le sens ne réside pas dans un texte</a:t>
            </a:r>
          </a:p>
          <a:p>
            <a:pPr lvl="1"/>
            <a:r>
              <a:rPr lang="fr-FR" dirty="0" smtClean="0"/>
              <a:t>Le sens (selon la linguistique cognitive) est formé à l’esprit de l’homme, dans leurs têtes.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84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43000" y="715905"/>
            <a:ext cx="7252368" cy="5112727"/>
            <a:chOff x="1008" y="1059"/>
            <a:chExt cx="3768" cy="2733"/>
          </a:xfrm>
        </p:grpSpPr>
        <p:sp>
          <p:nvSpPr>
            <p:cNvPr id="5" name="AutoShape 2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SEMIOSIS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 smtClean="0">
                  <a:latin typeface="Cambria" charset="0"/>
                  <a:ea typeface="ÇlÇr ñæí©" charset="0"/>
                </a:rPr>
                <a:t>Cr</a:t>
              </a:r>
              <a:r>
                <a:rPr lang="en-US" dirty="0" err="1" smtClean="0">
                  <a:latin typeface="Cambria" charset="0"/>
                  <a:ea typeface="ÇlÇr ñæí©" charset="0"/>
                </a:rPr>
                <a:t>éation</a:t>
              </a:r>
              <a:r>
                <a:rPr lang="en-US" dirty="0" smtClean="0">
                  <a:latin typeface="Cambria" charset="0"/>
                  <a:ea typeface="ÇlÇr ñæí©" charset="0"/>
                </a:rPr>
                <a:t> du</a:t>
              </a:r>
              <a:r>
                <a:rPr lang="en-US" dirty="0" smtClean="0">
                  <a:latin typeface="Cambria" charset="0"/>
                  <a:ea typeface="ÇlÇr ñæí©" charset="0"/>
                </a:rPr>
                <a:t> </a:t>
              </a:r>
              <a:r>
                <a:rPr lang="en-US" dirty="0" err="1" smtClean="0">
                  <a:latin typeface="Cambria" charset="0"/>
                  <a:ea typeface="ÇlÇr ñæí©" charset="0"/>
                </a:rPr>
                <a:t>Sens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Signe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lvl="0" indent="0" algn="ctr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fr-F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Interpr</a:t>
              </a:r>
              <a:r>
                <a:rPr kumimoji="0" lang="fr-F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é</a:t>
              </a:r>
              <a:r>
                <a:rPr kumimoji="0" lang="fr-FR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tant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Objet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1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02631" y="691148"/>
            <a:ext cx="7325895" cy="5097379"/>
            <a:chOff x="1008" y="1059"/>
            <a:chExt cx="3768" cy="2733"/>
          </a:xfrm>
        </p:grpSpPr>
        <p:sp>
          <p:nvSpPr>
            <p:cNvPr id="5" name="AutoShape 2"/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SEMIOSIS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Création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du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Sens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Signe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Texte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Source 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</a:t>
              </a: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Interprétant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Principes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Objet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Vie de 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Christ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24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8239</TotalTime>
  <Words>634</Words>
  <Application>Microsoft Macintosh PowerPoint</Application>
  <PresentationFormat>On-screen Show (4:3)</PresentationFormat>
  <Paragraphs>137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Slipstream</vt:lpstr>
      <vt:lpstr>Microsoft Word Document</vt:lpstr>
      <vt:lpstr>La traduction intersémiotique </vt:lpstr>
      <vt:lpstr>Schéma de Présentation</vt:lpstr>
      <vt:lpstr>skopostheorie</vt:lpstr>
      <vt:lpstr>Jean 2.11a</vt:lpstr>
      <vt:lpstr>Plusieurs écoles de sémiologie</vt:lpstr>
      <vt:lpstr>Roman Jakoboson</vt:lpstr>
      <vt:lpstr>SEMIOSIS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Qu’est-ce que la traduction intersémiotique </vt:lpstr>
      <vt:lpstr>Des éléments d’un système sémiotique</vt:lpstr>
      <vt:lpstr>D’autres eléments sémiotiques</vt:lpstr>
      <vt:lpstr>L’encyclopédie culturelle</vt:lpstr>
      <vt:lpstr>La traduction est toujours une négociation </vt:lpstr>
      <vt:lpstr>La Performance comme une traduction intersémiotique </vt:lpstr>
      <vt:lpstr>La performance est une complexité de systèmes de signes </vt:lpstr>
      <vt:lpstr>La performance souligne l’importance de l’expérience.</vt:lpstr>
      <vt:lpstr>La traduction est une expérience</vt:lpstr>
      <vt:lpstr>Nous traduisons les expériences</vt:lpstr>
      <vt:lpstr>La performance vise à faire une expérience pour l’auditoire.</vt:lpstr>
      <vt:lpstr>L’expérience des Evangiles </vt:lpstr>
      <vt:lpstr>Toute traduction est une expérience.</vt:lpstr>
      <vt:lpstr>Marc 7.24-31 </vt:lpstr>
      <vt:lpstr>Résumé</vt:lpstr>
      <vt:lpstr>Devoir</vt:lpstr>
      <vt:lpstr>La traduction intersémiotique </vt:lpstr>
    </vt:vector>
  </TitlesOfParts>
  <Company>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traduction intersémiotique </dc:title>
  <dc:creator>James Maxey</dc:creator>
  <cp:lastModifiedBy>James Maxey</cp:lastModifiedBy>
  <cp:revision>55</cp:revision>
  <dcterms:created xsi:type="dcterms:W3CDTF">2015-01-21T18:18:36Z</dcterms:created>
  <dcterms:modified xsi:type="dcterms:W3CDTF">2015-02-12T09:43:16Z</dcterms:modified>
</cp:coreProperties>
</file>