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6"/>
  </p:notesMasterIdLst>
  <p:sldIdLst>
    <p:sldId id="271" r:id="rId3"/>
    <p:sldId id="259" r:id="rId4"/>
    <p:sldId id="260" r:id="rId5"/>
    <p:sldId id="262" r:id="rId6"/>
    <p:sldId id="263" r:id="rId7"/>
    <p:sldId id="264" r:id="rId8"/>
    <p:sldId id="272" r:id="rId9"/>
    <p:sldId id="274" r:id="rId10"/>
    <p:sldId id="256" r:id="rId11"/>
    <p:sldId id="257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68E04-8827-4228-A324-3BC1EED93F97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8997F-A156-4FC4-9AF7-2F44BAC6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048-317B-4B45-A764-F8FEA8E31F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048-317B-4B45-A764-F8FEA8E31F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1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048-317B-4B45-A764-F8FEA8E31F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60049-7A0B-4BF4-9AF9-B490A92EB5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http://papyri.info/ddbdp/p.oxy;33;2673/?q=2673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997F-A156-4FC4-9AF7-2F44BAC60A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2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048-317B-4B45-A764-F8FEA8E31F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048-317B-4B45-A764-F8FEA8E31F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58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62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48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89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83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1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45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21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41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021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99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59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00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895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98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12.02.2015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63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trobisch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trobisch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7772400" cy="2160240"/>
          </a:xfrm>
        </p:spPr>
        <p:txBody>
          <a:bodyPr>
            <a:normAutofit/>
          </a:bodyPr>
          <a:lstStyle/>
          <a:p>
            <a:r>
              <a:rPr lang="en-US" sz="4400" dirty="0"/>
              <a:t>How </a:t>
            </a:r>
            <a:r>
              <a:rPr lang="en-US" sz="4400" dirty="0" smtClean="0"/>
              <a:t>did Early</a:t>
            </a:r>
            <a:br>
              <a:rPr lang="en-US" sz="4400" dirty="0" smtClean="0"/>
            </a:br>
            <a:r>
              <a:rPr lang="en-US" sz="4400" dirty="0" smtClean="0"/>
              <a:t>Christians </a:t>
            </a:r>
            <a:r>
              <a:rPr lang="en-US" sz="4400" dirty="0"/>
              <a:t>read </a:t>
            </a:r>
            <a:br>
              <a:rPr lang="en-US" sz="4400" dirty="0"/>
            </a:br>
            <a:r>
              <a:rPr lang="en-US" sz="4400" dirty="0"/>
              <a:t>the Bible?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4724400"/>
            <a:ext cx="5472608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David Trobisch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david.trobisch@gmail.com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cap="none" dirty="0" smtClean="0"/>
              <a:t>www.trobisch.com/david</a:t>
            </a: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42732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Oxy. XXXIII 2673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891121"/>
            <a:ext cx="9671501" cy="7776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7" y="3247816"/>
            <a:ext cx="7848871" cy="13542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autographic subscription: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vi-VN" sz="2000" dirty="0" smtClean="0"/>
              <a:t>Αὐρήλιος </a:t>
            </a:r>
            <a:r>
              <a:rPr lang="vi-VN" sz="2000" dirty="0"/>
              <a:t>Ἀμμώνιος ὤμοσα τὸν </a:t>
            </a:r>
            <a:r>
              <a:rPr lang="vi-VN" sz="2000" dirty="0" smtClean="0"/>
              <a:t>ὅρ</a:t>
            </a:r>
            <a:r>
              <a:rPr lang="en-US" sz="2000" dirty="0" smtClean="0"/>
              <a:t>-</a:t>
            </a:r>
          </a:p>
          <a:p>
            <a:r>
              <a:rPr lang="vi-VN" sz="2000" dirty="0" smtClean="0"/>
              <a:t>κον</a:t>
            </a:r>
            <a:r>
              <a:rPr lang="en-US" sz="2000" dirty="0" smtClean="0"/>
              <a:t> </a:t>
            </a:r>
            <a:r>
              <a:rPr lang="vi-VN" sz="2000" dirty="0" smtClean="0"/>
              <a:t>ὡς </a:t>
            </a:r>
            <a:r>
              <a:rPr lang="vi-VN" sz="2000" dirty="0"/>
              <a:t>(πρόκειται)· </a:t>
            </a:r>
            <a:r>
              <a:rPr lang="vi-VN" sz="2000" dirty="0">
                <a:solidFill>
                  <a:schemeClr val="bg2"/>
                </a:solidFill>
              </a:rPr>
              <a:t>Αὐρ(ήλιος) Σερῆνος ἔγρα(ψα) ὑ(πὲρ) αὐτοῦ </a:t>
            </a:r>
            <a:r>
              <a:rPr lang="vi-VN" sz="2000" dirty="0" smtClean="0">
                <a:solidFill>
                  <a:schemeClr val="bg2"/>
                </a:solidFill>
              </a:rPr>
              <a:t>μὴ</a:t>
            </a: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vi-VN" sz="2000" dirty="0" smtClean="0">
                <a:solidFill>
                  <a:schemeClr val="bg2"/>
                </a:solidFill>
              </a:rPr>
              <a:t>εἰ̣(δότος</a:t>
            </a:r>
            <a:r>
              <a:rPr lang="vi-VN" sz="2000" dirty="0">
                <a:solidFill>
                  <a:schemeClr val="bg2"/>
                </a:solidFill>
              </a:rPr>
              <a:t>) γρά(μματα)</a:t>
            </a:r>
            <a:r>
              <a:rPr lang="vi-VN" sz="2400" dirty="0"/>
              <a:t> 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043608" y="5085184"/>
            <a:ext cx="7920880" cy="151216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Timothy </a:t>
            </a:r>
            <a:r>
              <a:rPr lang="en-US" dirty="0" smtClean="0"/>
              <a:t>4:13</a:t>
            </a:r>
            <a:r>
              <a:rPr lang="el-GR" dirty="0" smtClean="0"/>
              <a:t> (</a:t>
            </a:r>
            <a:r>
              <a:rPr lang="en-US" dirty="0" smtClean="0"/>
              <a:t>NRSV)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4074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3200" dirty="0" smtClean="0"/>
              <a:t>Until </a:t>
            </a:r>
            <a:r>
              <a:rPr lang="en-US" sz="3200" dirty="0"/>
              <a:t>I arrive, give attention </a:t>
            </a:r>
            <a:endParaRPr lang="en-US" sz="3200" dirty="0" smtClean="0"/>
          </a:p>
          <a:p>
            <a:pPr marL="0" indent="0"/>
            <a:r>
              <a:rPr lang="en-US" sz="3200" dirty="0" smtClean="0"/>
              <a:t>to </a:t>
            </a:r>
            <a:r>
              <a:rPr lang="en-US" sz="3200" dirty="0"/>
              <a:t>the </a:t>
            </a:r>
            <a:r>
              <a:rPr lang="en-US" sz="3200" dirty="0">
                <a:solidFill>
                  <a:schemeClr val="accent2"/>
                </a:solidFill>
              </a:rPr>
              <a:t>public reading of scripture</a:t>
            </a:r>
            <a:r>
              <a:rPr lang="en-US" sz="3200" dirty="0"/>
              <a:t>, </a:t>
            </a:r>
            <a:endParaRPr lang="en-US" sz="3200" dirty="0" smtClean="0"/>
          </a:p>
          <a:p>
            <a:pPr marL="0" indent="0"/>
            <a:r>
              <a:rPr lang="en-US" sz="3200" dirty="0" smtClean="0"/>
              <a:t>to </a:t>
            </a:r>
            <a:r>
              <a:rPr lang="en-US" sz="3200" dirty="0"/>
              <a:t>exhorting, </a:t>
            </a:r>
            <a:r>
              <a:rPr lang="en-US" sz="3200" dirty="0" smtClean="0"/>
              <a:t>to </a:t>
            </a:r>
            <a:r>
              <a:rPr lang="en-US" sz="3200" dirty="0"/>
              <a:t>teaching</a:t>
            </a:r>
            <a:r>
              <a:rPr lang="en-US" sz="3200" dirty="0" smtClean="0"/>
              <a:t>.</a:t>
            </a:r>
          </a:p>
          <a:p>
            <a:pPr marL="0" indent="0"/>
            <a:endParaRPr lang="en-US" sz="3200" dirty="0"/>
          </a:p>
          <a:p>
            <a:pPr marL="0" indent="0" algn="r"/>
            <a:r>
              <a:rPr lang="fr-FR" sz="3200" b="0" i="1" dirty="0" smtClean="0">
                <a:solidFill>
                  <a:schemeClr val="accent3"/>
                </a:solidFill>
              </a:rPr>
              <a:t>Jusqu'à </a:t>
            </a:r>
            <a:r>
              <a:rPr lang="fr-FR" sz="3200" b="0" i="1" dirty="0">
                <a:solidFill>
                  <a:schemeClr val="accent3"/>
                </a:solidFill>
              </a:rPr>
              <a:t>ce que je vienne,</a:t>
            </a:r>
            <a:r>
              <a:rPr lang="fr-FR" sz="3200" b="0" i="1" dirty="0"/>
              <a:t> </a:t>
            </a:r>
            <a:endParaRPr lang="fr-FR" sz="3200" b="0" i="1" dirty="0" smtClean="0"/>
          </a:p>
          <a:p>
            <a:pPr marL="0" indent="0" algn="r"/>
            <a:r>
              <a:rPr lang="fr-FR" sz="3200" b="0" i="1" dirty="0" smtClean="0">
                <a:solidFill>
                  <a:schemeClr val="accent2"/>
                </a:solidFill>
              </a:rPr>
              <a:t>applique- </a:t>
            </a:r>
            <a:r>
              <a:rPr lang="fr-FR" sz="3200" b="0" i="1" dirty="0">
                <a:solidFill>
                  <a:schemeClr val="accent2"/>
                </a:solidFill>
              </a:rPr>
              <a:t>toi à la lecture</a:t>
            </a:r>
            <a:r>
              <a:rPr lang="fr-FR" sz="3200" b="0" i="1" dirty="0"/>
              <a:t>, </a:t>
            </a:r>
            <a:endParaRPr lang="fr-FR" sz="3200" b="0" i="1" dirty="0" smtClean="0"/>
          </a:p>
          <a:p>
            <a:pPr marL="0" indent="0" algn="r"/>
            <a:r>
              <a:rPr lang="fr-FR" sz="3200" b="0" i="1" dirty="0" smtClean="0">
                <a:solidFill>
                  <a:schemeClr val="accent3"/>
                </a:solidFill>
              </a:rPr>
              <a:t>à </a:t>
            </a:r>
            <a:r>
              <a:rPr lang="fr-FR" sz="3200" b="0" i="1" dirty="0">
                <a:solidFill>
                  <a:schemeClr val="accent3"/>
                </a:solidFill>
              </a:rPr>
              <a:t>l'exhortation, à l'enseignement.</a:t>
            </a:r>
            <a:r>
              <a:rPr lang="en-US" sz="3200" b="0" i="1" dirty="0" smtClean="0">
                <a:solidFill>
                  <a:schemeClr val="accent3"/>
                </a:solidFill>
              </a:rPr>
              <a:t/>
            </a:r>
            <a:br>
              <a:rPr lang="en-US" sz="3200" b="0" i="1" dirty="0" smtClean="0">
                <a:solidFill>
                  <a:schemeClr val="accent3"/>
                </a:solidFill>
              </a:rPr>
            </a:br>
            <a:endParaRPr lang="en-US" sz="3200" b="0" i="1" dirty="0" smtClean="0">
              <a:solidFill>
                <a:schemeClr val="accent3"/>
              </a:solidFill>
            </a:endParaRPr>
          </a:p>
          <a:p>
            <a:pPr marL="0" indent="0"/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ἕως </a:t>
            </a:r>
            <a:r>
              <a:rPr lang="el-GR" sz="32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ἔρχομαι πρόσεχε τῇ ἀναγνώσει, τῇ παρακλήσει, τῇ διδασκαλίᾳ. </a:t>
            </a:r>
          </a:p>
        </p:txBody>
      </p:sp>
    </p:spTree>
    <p:extLst>
      <p:ext uri="{BB962C8B-B14F-4D97-AF65-F5344CB8AC3E}">
        <p14:creationId xmlns:p14="http://schemas.microsoft.com/office/powerpoint/2010/main" val="3781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ympo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8458200" cy="545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6507" y="5373216"/>
            <a:ext cx="4291592" cy="1080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David Trobisch</a:t>
            </a:r>
            <a:br>
              <a:rPr lang="en-US" sz="2000" dirty="0" smtClean="0"/>
            </a:br>
            <a:r>
              <a:rPr lang="en-US" sz="1600" dirty="0" smtClean="0">
                <a:hlinkClick r:id="rId3"/>
              </a:rPr>
              <a:t>david.trobisch@gmail.com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cap="none" dirty="0" smtClean="0"/>
              <a:t>www.trobisch.com/david</a:t>
            </a:r>
            <a:endParaRPr lang="en-US" sz="2000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98"/>
            <a:ext cx="4600888" cy="68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1Thess 5:26-28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Saluez tous les frères par un saint baiser.</a:t>
            </a:r>
          </a:p>
          <a:p>
            <a:r>
              <a:rPr lang="fr-FR" sz="3200" dirty="0"/>
              <a:t>Je vous en conjure par le Seigneur, que </a:t>
            </a:r>
            <a:r>
              <a:rPr lang="fr-FR" sz="3200" dirty="0">
                <a:solidFill>
                  <a:srgbClr val="FF0000"/>
                </a:solidFill>
              </a:rPr>
              <a:t>cette lettre soit lue à tous les frères</a:t>
            </a:r>
            <a:r>
              <a:rPr lang="fr-FR" sz="3200" dirty="0"/>
              <a:t>.</a:t>
            </a:r>
          </a:p>
          <a:p>
            <a:r>
              <a:rPr lang="fr-FR" sz="3200" dirty="0"/>
              <a:t>Que la grâce de notre Seigneur Jésus- Christ soit avec vous!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4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p46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1066800"/>
            <a:ext cx="97536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3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762000" y="3244850"/>
          <a:ext cx="7786688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5" imgW="4142857" imgH="828791" progId="MSPhotoEd.3">
                  <p:embed/>
                </p:oleObj>
              </mc:Choice>
              <mc:Fallback>
                <p:oleObj name="Photo Editor Photo" r:id="rId5" imgW="4142857" imgH="828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44850"/>
                        <a:ext cx="7786688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Symbol" pitchFamily="18" charset="2"/>
              </a:rPr>
              <a:t>Q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eo</a:t>
            </a:r>
            <a:r>
              <a:rPr lang="en-US" sz="3600" dirty="0" err="1">
                <a:latin typeface="Symbol" pitchFamily="18" charset="2"/>
              </a:rPr>
              <a:t>U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48000" y="233045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Symbol" pitchFamily="18" charset="2"/>
              </a:rPr>
              <a:t>K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urio</a:t>
            </a:r>
            <a:r>
              <a:rPr lang="en-US" sz="3600" dirty="0" err="1">
                <a:latin typeface="Symbol" pitchFamily="18" charset="2"/>
              </a:rPr>
              <a:t>U</a:t>
            </a:r>
            <a:r>
              <a:rPr lang="en-US" sz="3600" dirty="0">
                <a:latin typeface="Symbol" pitchFamily="18" charset="2"/>
              </a:rPr>
              <a:t>  </a:t>
            </a:r>
            <a:r>
              <a:rPr lang="en-US" sz="3600" dirty="0" err="1">
                <a:latin typeface="Symbol" pitchFamily="18" charset="2"/>
              </a:rPr>
              <a:t>IH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so</a:t>
            </a:r>
            <a:r>
              <a:rPr lang="en-US" sz="3600" dirty="0" err="1">
                <a:latin typeface="Symbol" pitchFamily="18" charset="2"/>
              </a:rPr>
              <a:t>U</a:t>
            </a:r>
            <a:r>
              <a:rPr lang="en-US" sz="3600" dirty="0">
                <a:latin typeface="Symbol" pitchFamily="18" charset="2"/>
              </a:rPr>
              <a:t>  </a:t>
            </a:r>
            <a:r>
              <a:rPr lang="en-US" sz="3600" dirty="0" err="1">
                <a:latin typeface="Symbol" pitchFamily="18" charset="2"/>
              </a:rPr>
              <a:t>CR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ist</a:t>
            </a:r>
            <a:r>
              <a:rPr lang="en-US" sz="3600" dirty="0" err="1">
                <a:solidFill>
                  <a:schemeClr val="folHlink"/>
                </a:solidFill>
                <a:latin typeface="Symbol" pitchFamily="18" charset="2"/>
              </a:rPr>
              <a:t>o</a:t>
            </a:r>
            <a:r>
              <a:rPr lang="en-US" sz="3600" dirty="0" err="1">
                <a:latin typeface="Symbol" pitchFamily="18" charset="2"/>
              </a:rPr>
              <a:t>U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1828800" y="3168650"/>
            <a:ext cx="685800" cy="6858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572000" y="507365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Symbol" pitchFamily="18" charset="2"/>
              </a:rPr>
              <a:t>Q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eo</a:t>
            </a:r>
            <a:r>
              <a:rPr lang="en-US" sz="3600" dirty="0" err="1">
                <a:latin typeface="Symbol" pitchFamily="18" charset="2"/>
              </a:rPr>
              <a:t>S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6172200" y="3244850"/>
            <a:ext cx="2286000" cy="762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33400" y="614045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latin typeface="Symbol" pitchFamily="18" charset="2"/>
              </a:rPr>
              <a:t>IH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so</a:t>
            </a:r>
            <a:r>
              <a:rPr lang="en-US" sz="3600" dirty="0" err="1">
                <a:latin typeface="Symbol" pitchFamily="18" charset="2"/>
              </a:rPr>
              <a:t>U</a:t>
            </a:r>
            <a:r>
              <a:rPr lang="en-US" sz="3600" dirty="0">
                <a:latin typeface="Symbol" pitchFamily="18" charset="2"/>
              </a:rPr>
              <a:t> </a:t>
            </a:r>
            <a:r>
              <a:rPr lang="en-US" sz="3600" dirty="0" err="1">
                <a:latin typeface="Symbol" pitchFamily="18" charset="2"/>
              </a:rPr>
              <a:t>CR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isto</a:t>
            </a:r>
            <a:r>
              <a:rPr lang="en-US" sz="3600" dirty="0" err="1">
                <a:latin typeface="Symbol" pitchFamily="18" charset="2"/>
              </a:rPr>
              <a:t>U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H="1" flipV="1">
            <a:off x="2057400" y="2406650"/>
            <a:ext cx="76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 flipV="1">
            <a:off x="5943600" y="2940050"/>
            <a:ext cx="1143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3505200" y="3702050"/>
            <a:ext cx="1524000" cy="1600200"/>
            <a:chOff x="2208" y="1728"/>
            <a:chExt cx="960" cy="1008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208" y="1728"/>
              <a:ext cx="432" cy="432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2544" y="2112"/>
              <a:ext cx="624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838200" y="4159250"/>
            <a:ext cx="1981200" cy="1905000"/>
            <a:chOff x="528" y="2016"/>
            <a:chExt cx="1248" cy="1200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528" y="2016"/>
              <a:ext cx="1248" cy="48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1104" y="2496"/>
              <a:ext cx="0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8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Nomina Sacra</a:t>
            </a:r>
            <a:endParaRPr lang="en-US" sz="24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2" grpId="0" build="p" autoUpdateAnimBg="0"/>
      <p:bldP spid="83973" grpId="0" animBg="1"/>
      <p:bldP spid="83974" grpId="0" build="p" autoUpdateAnimBg="0"/>
      <p:bldP spid="83975" grpId="0" animBg="1"/>
      <p:bldP spid="83976" grpId="0" build="p" autoUpdateAnimBg="0"/>
      <p:bldP spid="83977" grpId="0" animBg="1"/>
      <p:bldP spid="83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De-Coding the Script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31325"/>
              </p:ext>
            </p:extLst>
          </p:nvPr>
        </p:nvGraphicFramePr>
        <p:xfrm>
          <a:off x="755576" y="1052736"/>
          <a:ext cx="7632848" cy="110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3" imgW="4123810" imgH="590476" progId="MSPhotoEd.3">
                  <p:embed/>
                </p:oleObj>
              </mc:Choice>
              <mc:Fallback>
                <p:oleObj r:id="rId3" imgW="4123810" imgH="590476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052736"/>
                        <a:ext cx="7632848" cy="1107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2492896"/>
            <a:ext cx="790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cap="all" dirty="0"/>
              <a:t>Ε</a:t>
            </a:r>
            <a:r>
              <a:rPr lang="en-US" sz="3600" cap="all" dirty="0" err="1" smtClean="0"/>
              <a:t>yλογητo</a:t>
            </a:r>
            <a:r>
              <a:rPr lang="el-GR" sz="3600" cap="all" dirty="0" smtClean="0"/>
              <a:t>Σ</a:t>
            </a:r>
            <a:r>
              <a:rPr lang="en-US" sz="3600" cap="all" dirty="0" err="1" smtClean="0"/>
              <a:t>o</a:t>
            </a:r>
            <a:r>
              <a:rPr lang="en-US" sz="3600" u="sng" cap="all" dirty="0" err="1" smtClean="0"/>
              <a:t>θ</a:t>
            </a:r>
            <a:r>
              <a:rPr lang="el-GR" sz="3600" u="sng" cap="all" dirty="0" smtClean="0"/>
              <a:t>Σ</a:t>
            </a:r>
            <a:r>
              <a:rPr lang="en-US" sz="3600" cap="all" dirty="0" smtClean="0"/>
              <a:t>κα</a:t>
            </a:r>
            <a:r>
              <a:rPr lang="en-US" sz="3600" cap="all" dirty="0" err="1" smtClean="0"/>
              <a:t>i</a:t>
            </a:r>
            <a:r>
              <a:rPr lang="en-US" sz="3600" cap="all" dirty="0" smtClean="0"/>
              <a:t>πατhρτοy</a:t>
            </a:r>
            <a:r>
              <a:rPr lang="en-US" sz="3600" u="sng" cap="all" dirty="0" smtClean="0"/>
              <a:t>κυ</a:t>
            </a:r>
            <a:r>
              <a:rPr lang="en-US" sz="3600" cap="all" dirty="0" smtClean="0"/>
              <a:t>h</a:t>
            </a:r>
            <a:r>
              <a:rPr lang="el-GR" sz="3600" cap="all" dirty="0"/>
              <a:t>ΜΩ</a:t>
            </a:r>
            <a:r>
              <a:rPr lang="en-US" sz="3600" cap="all" dirty="0"/>
              <a:t>ν </a:t>
            </a:r>
            <a:endParaRPr lang="en-US" sz="3600" dirty="0"/>
          </a:p>
          <a:p>
            <a:r>
              <a:rPr lang="el-GR" sz="3600" u="sng" cap="all" dirty="0" smtClean="0"/>
              <a:t>ΙηΥΧρΥ</a:t>
            </a:r>
            <a:r>
              <a:rPr lang="el-GR" sz="3600" cap="all" dirty="0" smtClean="0"/>
              <a:t>ΟπατΗρτΩνοΙκτιρμΩν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933056"/>
            <a:ext cx="8140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Εὐλογητὸς ὁ θεὸς καὶ πατὴρ τοῦ κυρίου ἡμῶν </a:t>
            </a:r>
            <a:endParaRPr lang="en-US" sz="3200" dirty="0"/>
          </a:p>
          <a:p>
            <a:r>
              <a:rPr lang="el-GR" sz="3200" dirty="0"/>
              <a:t>Ἰησοῦ Χριστοῦ</a:t>
            </a:r>
            <a:r>
              <a:rPr lang="en-US" sz="3200" dirty="0"/>
              <a:t>, </a:t>
            </a:r>
            <a:r>
              <a:rPr lang="el-GR" sz="3200" dirty="0"/>
              <a:t>ὁ πατὴρ τῶν </a:t>
            </a:r>
            <a:r>
              <a:rPr lang="el-GR" sz="3200" dirty="0" smtClean="0"/>
              <a:t>οἰκτιρμῶν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35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384" y="5760680"/>
            <a:ext cx="3605024" cy="548640"/>
          </a:xfrm>
        </p:spPr>
        <p:txBody>
          <a:bodyPr/>
          <a:lstStyle/>
          <a:p>
            <a:r>
              <a:rPr lang="en-US" dirty="0" err="1" smtClean="0"/>
              <a:t>Scriptio</a:t>
            </a:r>
            <a:r>
              <a:rPr lang="en-US" dirty="0" smtClean="0"/>
              <a:t> Continua</a:t>
            </a:r>
            <a:endParaRPr lang="en-US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501675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PAULSERVITEURDE</a:t>
            </a:r>
            <a:r>
              <a:rPr lang="en-US" sz="3200" u="sng" dirty="0" smtClean="0">
                <a:latin typeface="Comic Sans MS" panose="030F0702030302020204" pitchFamily="66" charset="0"/>
              </a:rPr>
              <a:t>JS</a:t>
            </a:r>
            <a:r>
              <a:rPr lang="en-US" sz="1100" baseline="-25000" dirty="0" smtClean="0">
                <a:latin typeface="Comic Sans MS" panose="030F0702030302020204" pitchFamily="66" charset="0"/>
              </a:rPr>
              <a:t>.</a:t>
            </a:r>
            <a:r>
              <a:rPr lang="en-US" sz="3200" u="sng" dirty="0" smtClean="0">
                <a:latin typeface="Comic Sans MS" panose="030F0702030302020204" pitchFamily="66" charset="0"/>
              </a:rPr>
              <a:t>CHT</a:t>
            </a:r>
            <a:r>
              <a:rPr lang="en-US" sz="3200" dirty="0" smtClean="0">
                <a:latin typeface="Comic Sans MS" panose="030F0702030302020204" pitchFamily="66" charset="0"/>
              </a:rPr>
              <a:t>APPELEAETREAPOTREMISAPARTPOURANNONCERLEVANGILEDE</a:t>
            </a:r>
            <a:r>
              <a:rPr lang="en-US" sz="3200" u="sng" dirty="0" smtClean="0">
                <a:latin typeface="Comic Sans MS" panose="030F0702030302020204" pitchFamily="66" charset="0"/>
              </a:rPr>
              <a:t>DU</a:t>
            </a:r>
            <a:r>
              <a:rPr lang="en-US" sz="3200" dirty="0" smtClean="0">
                <a:latin typeface="Comic Sans MS" panose="030F0702030302020204" pitchFamily="66" charset="0"/>
              </a:rPr>
              <a:t>EVANGILEQUIAVAITETEPROMISAUPARAVANTDELAPARTDE</a:t>
            </a:r>
            <a:r>
              <a:rPr lang="en-US" sz="3200" u="sng" dirty="0" smtClean="0">
                <a:latin typeface="Comic Sans MS" panose="030F0702030302020204" pitchFamily="66" charset="0"/>
              </a:rPr>
              <a:t>DU</a:t>
            </a:r>
            <a:r>
              <a:rPr lang="en-US" sz="3200" dirty="0" smtClean="0">
                <a:latin typeface="Comic Sans MS" panose="030F0702030302020204" pitchFamily="66" charset="0"/>
              </a:rPr>
              <a:t>PARSESPROPHETESDANSLESSAINTESECRITURESILCONCERNESONFILSNEDELAPOSTERITEDEDAVIDSELONLACHAIRDECLAREFILSDE</a:t>
            </a:r>
            <a:r>
              <a:rPr lang="en-US" sz="3200" u="sng" dirty="0" smtClean="0">
                <a:latin typeface="Comic Sans MS" panose="030F0702030302020204" pitchFamily="66" charset="0"/>
              </a:rPr>
              <a:t>DU</a:t>
            </a:r>
            <a:r>
              <a:rPr lang="en-US" sz="3200" dirty="0" smtClean="0">
                <a:latin typeface="Comic Sans MS" panose="030F0702030302020204" pitchFamily="66" charset="0"/>
              </a:rPr>
              <a:t>AVECPUISSANCESELONLESPRITDESAINTETEPARSARESURRECTIONDENTRELESMORTS</a:t>
            </a:r>
            <a:r>
              <a:rPr lang="en-US" sz="3200" u="sng" dirty="0" smtClean="0">
                <a:latin typeface="Comic Sans MS" panose="030F0702030302020204" pitchFamily="66" charset="0"/>
              </a:rPr>
              <a:t>JS</a:t>
            </a:r>
            <a:r>
              <a:rPr lang="en-US" sz="700" baseline="-25000" dirty="0">
                <a:latin typeface="Comic Sans MS" panose="030F0702030302020204" pitchFamily="66" charset="0"/>
              </a:rPr>
              <a:t>.</a:t>
            </a:r>
            <a:r>
              <a:rPr lang="en-US" sz="3200" u="sng" dirty="0" smtClean="0">
                <a:latin typeface="Comic Sans MS" panose="030F0702030302020204" pitchFamily="66" charset="0"/>
              </a:rPr>
              <a:t>CHT</a:t>
            </a:r>
            <a:r>
              <a:rPr lang="en-US" sz="3200" dirty="0" smtClean="0">
                <a:latin typeface="Comic Sans MS" panose="030F0702030302020204" pitchFamily="66" charset="0"/>
              </a:rPr>
              <a:t>NOTRE</a:t>
            </a:r>
            <a:r>
              <a:rPr lang="en-US" sz="3200" u="sng" dirty="0" smtClean="0">
                <a:latin typeface="Comic Sans MS" panose="030F0702030302020204" pitchFamily="66" charset="0"/>
              </a:rPr>
              <a:t>SR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 without her man is nothing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5200" dirty="0" smtClean="0">
                <a:solidFill>
                  <a:srgbClr val="FF0000"/>
                </a:solidFill>
              </a:rPr>
              <a:t>Woman, without her man, is nothing.</a:t>
            </a:r>
            <a:r>
              <a:rPr lang="en-US" sz="5200" dirty="0" smtClean="0"/>
              <a:t/>
            </a:r>
            <a:br>
              <a:rPr lang="en-US" sz="5200" dirty="0" smtClean="0"/>
            </a:br>
            <a:endParaRPr lang="en-US" sz="5200" dirty="0" smtClean="0"/>
          </a:p>
          <a:p>
            <a:pPr algn="ctr"/>
            <a:r>
              <a:rPr lang="en-US" sz="5200" dirty="0" smtClean="0">
                <a:solidFill>
                  <a:schemeClr val="accent3">
                    <a:lumMod val="75000"/>
                  </a:schemeClr>
                </a:solidFill>
              </a:rPr>
              <a:t>Woman! Without her, man is nothing.</a:t>
            </a:r>
            <a:endParaRPr lang="en-US" sz="5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19738" cy="1400530"/>
          </a:xfrm>
        </p:spPr>
        <p:txBody>
          <a:bodyPr/>
          <a:lstStyle/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Pour </a:t>
            </a:r>
            <a:r>
              <a:rPr lang="fr-FR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ce qui concerne les choses au sujet desquelles vous m'avez écrit, je pense qu'il est bon pour l'homme de ne point toucher de femme</a:t>
            </a:r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1Cor 7:1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544427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ce qui concerne les choses au sujet desquelles vous m'avez écrit.</a:t>
            </a:r>
          </a:p>
          <a:p>
            <a:pPr lvl="1"/>
            <a:r>
              <a:rPr lang="fr-FR" sz="2400" dirty="0">
                <a:solidFill>
                  <a:schemeClr val="accent3"/>
                </a:solidFill>
              </a:rPr>
              <a:t>Je pense qu'il est bon pour l'homme de ne point toucher de femme</a:t>
            </a:r>
            <a:r>
              <a:rPr lang="fr-FR" sz="3200" dirty="0">
                <a:solidFill>
                  <a:schemeClr val="accent3"/>
                </a:solidFill>
              </a:rPr>
              <a:t> !!!</a:t>
            </a:r>
            <a:endParaRPr lang="fr-FR" sz="2400" dirty="0">
              <a:solidFill>
                <a:schemeClr val="accent3"/>
              </a:solidFill>
            </a:endParaRPr>
          </a:p>
          <a:p>
            <a:pPr lvl="1"/>
            <a:r>
              <a:rPr lang="fr-FR" sz="2400" dirty="0" smtClean="0">
                <a:solidFill>
                  <a:srgbClr val="FF0000"/>
                </a:solidFill>
              </a:rPr>
              <a:t>«</a:t>
            </a:r>
            <a:r>
              <a:rPr lang="fr-FR" sz="2400" dirty="0" smtClean="0"/>
              <a:t> </a:t>
            </a:r>
            <a:r>
              <a:rPr lang="fr-FR" sz="2400" dirty="0"/>
              <a:t>Il est bon pour l'homme de ne point toucher de femme</a:t>
            </a:r>
            <a:r>
              <a:rPr lang="fr-FR" sz="2400" dirty="0">
                <a:solidFill>
                  <a:srgbClr val="FF0000"/>
                </a:solidFill>
              </a:rPr>
              <a:t>. »</a:t>
            </a:r>
          </a:p>
          <a:p>
            <a:pPr lvl="1"/>
            <a:r>
              <a:rPr lang="fr-FR" sz="2400" dirty="0" smtClean="0">
                <a:solidFill>
                  <a:schemeClr val="accent3"/>
                </a:solidFill>
              </a:rPr>
              <a:t>« </a:t>
            </a:r>
            <a:r>
              <a:rPr lang="fr-FR" sz="2400" dirty="0">
                <a:solidFill>
                  <a:schemeClr val="accent3"/>
                </a:solidFill>
              </a:rPr>
              <a:t>Est ce qu'il est bon pour l'homme de ne point toucher de femme ? </a:t>
            </a:r>
            <a:r>
              <a:rPr lang="fr-FR" sz="2400" dirty="0" smtClean="0">
                <a:solidFill>
                  <a:schemeClr val="accent3"/>
                </a:solidFill>
              </a:rPr>
              <a:t>»</a:t>
            </a:r>
          </a:p>
          <a:p>
            <a:endParaRPr lang="en-US" sz="2400" dirty="0" smtClean="0"/>
          </a:p>
          <a:p>
            <a:r>
              <a:rPr lang="el-GR" sz="2400" dirty="0" smtClean="0"/>
              <a:t>Περὶ </a:t>
            </a:r>
            <a:r>
              <a:rPr lang="el-GR" sz="2400" dirty="0"/>
              <a:t>δὲ ὧν ἐγράψατε,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l-GR" sz="2400" dirty="0"/>
              <a:t>καλὸν ἀνθρώπῳ γυναικὸς μὴ ἅπτεσθαι</a:t>
            </a:r>
            <a:r>
              <a:rPr lang="el-GR" sz="2400" dirty="0" smtClean="0"/>
              <a:t>·</a:t>
            </a:r>
            <a:endParaRPr lang="fr-FR" sz="26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Oxy. XXXIII </a:t>
            </a:r>
            <a:r>
              <a:rPr lang="en-US" dirty="0" smtClean="0"/>
              <a:t>2673 (305 CE)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56792"/>
            <a:ext cx="6176682" cy="49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accent1">
            <a:alpha val="5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</TotalTime>
  <Words>263</Words>
  <Application>Microsoft Office PowerPoint</Application>
  <PresentationFormat>On-screen Show (4:3)</PresentationFormat>
  <Paragraphs>51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Franklin Gothic Book</vt:lpstr>
      <vt:lpstr>Franklin Gothic Medium</vt:lpstr>
      <vt:lpstr>Palatino Linotype</vt:lpstr>
      <vt:lpstr>Symbol</vt:lpstr>
      <vt:lpstr>Tunga</vt:lpstr>
      <vt:lpstr>Wingdings</vt:lpstr>
      <vt:lpstr>Wingdings 3</vt:lpstr>
      <vt:lpstr>Angles</vt:lpstr>
      <vt:lpstr>Ion</vt:lpstr>
      <vt:lpstr>Photo Editor Photo</vt:lpstr>
      <vt:lpstr>MSPhotoEd.3</vt:lpstr>
      <vt:lpstr>How did Early Christians read  the Bible?</vt:lpstr>
      <vt:lpstr>1Thess 5:26-28</vt:lpstr>
      <vt:lpstr>p46</vt:lpstr>
      <vt:lpstr>Nomina Sacra</vt:lpstr>
      <vt:lpstr>De-Coding the Script</vt:lpstr>
      <vt:lpstr>Scriptio Continua</vt:lpstr>
      <vt:lpstr>Woman without her man is nothing</vt:lpstr>
      <vt:lpstr>Pour ce qui concerne les choses au sujet desquelles vous m'avez écrit, je pense qu'il est bon pour l'homme de ne point toucher de femme. 1Cor 7:1 </vt:lpstr>
      <vt:lpstr>P. Oxy. XXXIII 2673 (305 CE)</vt:lpstr>
      <vt:lpstr>P. Oxy. XXXIII 2673</vt:lpstr>
      <vt:lpstr>1 Timothy 4:13 (NRSV)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Oxy. XXXIII 2673</dc:title>
  <dc:creator>David</dc:creator>
  <cp:lastModifiedBy>David Trobisch</cp:lastModifiedBy>
  <cp:revision>29</cp:revision>
  <dcterms:modified xsi:type="dcterms:W3CDTF">2015-02-12T16:39:45Z</dcterms:modified>
</cp:coreProperties>
</file>