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5" r:id="rId2"/>
    <p:sldMasterId id="2147483687" r:id="rId3"/>
    <p:sldMasterId id="2147483711" r:id="rId4"/>
  </p:sldMasterIdLst>
  <p:notesMasterIdLst>
    <p:notesMasterId r:id="rId30"/>
  </p:notesMasterIdLst>
  <p:sldIdLst>
    <p:sldId id="256" r:id="rId5"/>
    <p:sldId id="258" r:id="rId6"/>
    <p:sldId id="261" r:id="rId7"/>
    <p:sldId id="260" r:id="rId8"/>
    <p:sldId id="263" r:id="rId9"/>
    <p:sldId id="262" r:id="rId10"/>
    <p:sldId id="265" r:id="rId11"/>
    <p:sldId id="274" r:id="rId12"/>
    <p:sldId id="268" r:id="rId13"/>
    <p:sldId id="292" r:id="rId14"/>
    <p:sldId id="266" r:id="rId15"/>
    <p:sldId id="267" r:id="rId16"/>
    <p:sldId id="270" r:id="rId17"/>
    <p:sldId id="264" r:id="rId18"/>
    <p:sldId id="294" r:id="rId19"/>
    <p:sldId id="296" r:id="rId20"/>
    <p:sldId id="297" r:id="rId21"/>
    <p:sldId id="298" r:id="rId22"/>
    <p:sldId id="280" r:id="rId23"/>
    <p:sldId id="300" r:id="rId24"/>
    <p:sldId id="301" r:id="rId25"/>
    <p:sldId id="302" r:id="rId26"/>
    <p:sldId id="290" r:id="rId27"/>
    <p:sldId id="291" r:id="rId28"/>
    <p:sldId id="303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AB98-2B10-41BB-9A4F-9CF4610407A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D2EDB-4A2D-4559-87E9-E2E7577A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048-317B-4B45-A764-F8FEA8E31F6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five leaves that are displayed in this exhibit preserve ten consecutive</a:t>
            </a:r>
          </a:p>
          <a:p>
            <a:r>
              <a:rPr lang="en-US" dirty="0" smtClean="0"/>
              <a:t>pages from P. Bodmer XXIV, the most substantial papyrus text of the</a:t>
            </a:r>
          </a:p>
          <a:p>
            <a:r>
              <a:rPr lang="en-US" dirty="0" smtClean="0"/>
              <a:t>Psalms found thus far. This codex was made from forty-one sheets of</a:t>
            </a:r>
          </a:p>
          <a:p>
            <a:r>
              <a:rPr lang="en-US" dirty="0" smtClean="0"/>
              <a:t>papyrus folded into a single thick quire to form 164 pages. On the first</a:t>
            </a:r>
          </a:p>
          <a:p>
            <a:r>
              <a:rPr lang="en-US" dirty="0" smtClean="0"/>
              <a:t>and third leaves (shown on the following spread) the page numbers</a:t>
            </a:r>
          </a:p>
          <a:p>
            <a:r>
              <a:rPr lang="en-US" dirty="0" smtClean="0"/>
              <a:t>written at the top in antiquity are still visible, identifying these sheets as</a:t>
            </a:r>
          </a:p>
          <a:p>
            <a:r>
              <a:rPr lang="en-US" dirty="0" smtClean="0"/>
              <a:t>pages 19–28 (in Greek numerals, ΙΘ=19, Κ=20, and ΚΔ=24).</a:t>
            </a:r>
          </a:p>
          <a:p>
            <a:r>
              <a:rPr lang="en-US" dirty="0" smtClean="0"/>
              <a:t>Despite its battered state, this codex is the earliest copy of the Psalter</a:t>
            </a:r>
          </a:p>
          <a:p>
            <a:r>
              <a:rPr lang="en-US" dirty="0" smtClean="0"/>
              <a:t>of which more than scraps remain (ninety-eight of the original 164</a:t>
            </a:r>
          </a:p>
          <a:p>
            <a:r>
              <a:rPr lang="en-US" dirty="0" smtClean="0"/>
              <a:t>pages survive, a remarkable percentage by comparison with other early</a:t>
            </a:r>
          </a:p>
          <a:p>
            <a:r>
              <a:rPr lang="en-US" dirty="0" smtClean="0"/>
              <a:t>witnesses to Greek Psalms).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2EDB-4A2D-4559-87E9-E2E7577A8B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54DE12-1B7B-438C-AE84-2D59F4C268B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http://www.csad.ox.ac.uk/POxy/beast616.htm </a:t>
            </a:r>
          </a:p>
          <a:p>
            <a:r>
              <a:rPr lang="en-US" altLang="en-US" smtClean="0"/>
              <a:t>One feature of particular interest is the number that this papyrus assigns to the Beast: </a:t>
            </a:r>
            <a:r>
              <a:rPr lang="en-US" altLang="en-US" i="1" smtClean="0"/>
              <a:t>616</a:t>
            </a:r>
            <a:r>
              <a:rPr lang="en-US" altLang="en-US" smtClean="0"/>
              <a:t>, rather than the usual 666. (665 is also found.) We knew that this variant existed: Irenaeus cites (and refutes) it. But this is the earliest instance that has so far been found. The number — chi, iota, stigma (hexakosiai deka hex) — is in the third line of the fragment shown below. </a:t>
            </a:r>
          </a:p>
        </p:txBody>
      </p:sp>
    </p:spTree>
    <p:extLst>
      <p:ext uri="{BB962C8B-B14F-4D97-AF65-F5344CB8AC3E}">
        <p14:creationId xmlns:p14="http://schemas.microsoft.com/office/powerpoint/2010/main" val="248016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24216B-193F-4715-B8E9-E323EAE3074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7877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BD02F0-3C8F-4FDF-924D-EF6629C1F9F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302203 w 4128"/>
              <a:gd name="T1" fmla="*/ 202829 h 479"/>
              <a:gd name="T2" fmla="*/ 7653337 w 4128"/>
              <a:gd name="T3" fmla="*/ 202829 h 479"/>
              <a:gd name="T4" fmla="*/ 7653337 w 4128"/>
              <a:gd name="T5" fmla="*/ 435068 h 479"/>
              <a:gd name="T6" fmla="*/ 0 w 4128"/>
              <a:gd name="T7" fmla="*/ 447238 h 479"/>
              <a:gd name="T8" fmla="*/ 302203 w 4128"/>
              <a:gd name="T9" fmla="*/ 202829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5C84484D-E4DA-4B82-848B-B6235E63A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4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EBF8A-AC39-48E8-B4D8-F2286670D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71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C2C1D-2CE3-4EC5-BF4C-D6C4DD15A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56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77000"/>
            <a:ext cx="3886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52400"/>
            <a:ext cx="3810000" cy="6096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9AB37-6A83-4286-A530-BFC8D1025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5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65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6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73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7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9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20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0E0-CC06-4B39-8396-1841F5360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64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4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57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white"/>
                </a:solidFill>
              </a:rPr>
              <a:pPr/>
              <a:t>12.02.2015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8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3" descr="ARTBANNA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791505-D34D-4375-AF74-C8E169D7B51C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79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441FC-A683-4624-A9A1-E11377DBF56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4F4C4-941E-443B-B425-72A7830BC15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B6F18-1038-4697-A03F-853E6A5C847C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2181C-7B20-48BC-B0A0-48D3761E423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930B4-B5D4-4E56-BB3B-3170721C5D7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B290F-C064-47AA-836C-1C8547DDC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09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BF4E7-0E9F-4259-977D-D9B0211FC4BF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70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2AB03-5DFB-4B2C-B7AB-8E24319EF7E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8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F5D9B-658A-4309-BA56-33AB23E30D4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6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A2376-6969-4DAC-91E0-1DD50105428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4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AE4F8-6A75-4761-80C5-E927F2F96EB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30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6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34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08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77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9CB6-CA95-456C-B677-1D3ECAD2A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700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1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04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90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7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2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447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9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5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224D7-E168-4305-AAB4-9301EB2EC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103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80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srgbClr val="292934">
                    <a:tint val="75000"/>
                  </a:srgb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srgbClr val="292934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1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60AD-B5CA-4237-84DC-4ABDBD928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29B5-34DB-4D55-A8CE-A58012D95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22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35F54-E386-4441-BDCE-656934422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7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C08A0-EB51-49CB-BC6D-E1A7E1439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76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4770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"/>
            <a:ext cx="7772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D198F5B9-A5C3-41D8-8FC2-1866C7F168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12.02.2015</a:t>
            </a:fld>
            <a:endParaRPr lang="de-DE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0364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2056" name="Picture 3" descr="ARTHSEP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l" eaLnBrk="1" hangingPunct="1"/>
            <a:fld id="{8987C07E-8323-44C5-A18F-F1F21902BA8E}" type="slidenum">
              <a:rPr lang="en-US" altLang="en-US" smtClean="0">
                <a:solidFill>
                  <a:srgbClr val="FFFFCC"/>
                </a:solidFill>
              </a:rPr>
              <a:pPr algn="l" eaLnBrk="1" hangingPunct="1"/>
              <a:t>‹#›</a:t>
            </a:fld>
            <a:endParaRPr lang="en-US" altLang="en-US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67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F5B9-A5C3-41D8-8FC2-1866C7F168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94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20_(number)" TargetMode="External"/><Relationship Id="rId13" Type="http://schemas.openxmlformats.org/officeDocument/2006/relationships/hyperlink" Target="http://en.wikipedia.org/wiki/4_(number)" TargetMode="External"/><Relationship Id="rId18" Type="http://schemas.openxmlformats.org/officeDocument/2006/relationships/hyperlink" Target="http://en.wikipedia.org/wiki/500_(number)" TargetMode="External"/><Relationship Id="rId26" Type="http://schemas.openxmlformats.org/officeDocument/2006/relationships/hyperlink" Target="http://en.wikipedia.org/wiki/80_(number)" TargetMode="External"/><Relationship Id="rId3" Type="http://schemas.openxmlformats.org/officeDocument/2006/relationships/audio" Target="../media/audio1.wav"/><Relationship Id="rId21" Type="http://schemas.openxmlformats.org/officeDocument/2006/relationships/hyperlink" Target="http://en.wikipedia.org/wiki/600_(number)" TargetMode="External"/><Relationship Id="rId7" Type="http://schemas.openxmlformats.org/officeDocument/2006/relationships/hyperlink" Target="http://en.wikipedia.org/wiki/2_(number)" TargetMode="External"/><Relationship Id="rId12" Type="http://schemas.openxmlformats.org/officeDocument/2006/relationships/hyperlink" Target="http://en.wikipedia.org/wiki/300_(number)" TargetMode="External"/><Relationship Id="rId17" Type="http://schemas.openxmlformats.org/officeDocument/2006/relationships/hyperlink" Target="http://en.wikipedia.org/wiki/50_(number)" TargetMode="External"/><Relationship Id="rId25" Type="http://schemas.openxmlformats.org/officeDocument/2006/relationships/hyperlink" Target="http://en.wikipedia.org/wiki/8_(number)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en.wikipedia.org/wiki/5_(number)" TargetMode="External"/><Relationship Id="rId20" Type="http://schemas.openxmlformats.org/officeDocument/2006/relationships/hyperlink" Target="http://en.wikipedia.org/wiki/60_(number)" TargetMode="External"/><Relationship Id="rId29" Type="http://schemas.openxmlformats.org/officeDocument/2006/relationships/hyperlink" Target="http://en.wikipedia.org/wiki/90_(number)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en.wikipedia.org/wiki/100_(number)" TargetMode="External"/><Relationship Id="rId11" Type="http://schemas.openxmlformats.org/officeDocument/2006/relationships/hyperlink" Target="http://en.wikipedia.org/wiki/30_(number)" TargetMode="External"/><Relationship Id="rId24" Type="http://schemas.openxmlformats.org/officeDocument/2006/relationships/hyperlink" Target="http://en.wikipedia.org/wiki/700_(number)" TargetMode="External"/><Relationship Id="rId5" Type="http://schemas.openxmlformats.org/officeDocument/2006/relationships/hyperlink" Target="http://en.wikipedia.org/wiki/10_(number)" TargetMode="External"/><Relationship Id="rId15" Type="http://schemas.openxmlformats.org/officeDocument/2006/relationships/hyperlink" Target="http://en.wikipedia.org/wiki/400_(number)" TargetMode="External"/><Relationship Id="rId23" Type="http://schemas.openxmlformats.org/officeDocument/2006/relationships/hyperlink" Target="http://en.wikipedia.org/wiki/70_(number)" TargetMode="External"/><Relationship Id="rId28" Type="http://schemas.openxmlformats.org/officeDocument/2006/relationships/hyperlink" Target="http://en.wikipedia.org/wiki/9_(number)" TargetMode="External"/><Relationship Id="rId10" Type="http://schemas.openxmlformats.org/officeDocument/2006/relationships/hyperlink" Target="http://en.wikipedia.org/wiki/3_(number)" TargetMode="External"/><Relationship Id="rId19" Type="http://schemas.openxmlformats.org/officeDocument/2006/relationships/hyperlink" Target="http://en.wikipedia.org/wiki/6_(number)" TargetMode="External"/><Relationship Id="rId4" Type="http://schemas.openxmlformats.org/officeDocument/2006/relationships/hyperlink" Target="http://en.wikipedia.org/wiki/1_(number)" TargetMode="External"/><Relationship Id="rId9" Type="http://schemas.openxmlformats.org/officeDocument/2006/relationships/hyperlink" Target="http://en.wikipedia.org/wiki/200_(number)" TargetMode="External"/><Relationship Id="rId14" Type="http://schemas.openxmlformats.org/officeDocument/2006/relationships/hyperlink" Target="http://en.wikipedia.org/wiki/40_(number)" TargetMode="External"/><Relationship Id="rId22" Type="http://schemas.openxmlformats.org/officeDocument/2006/relationships/hyperlink" Target="http://en.wikipedia.org/wiki/7_(number)" TargetMode="External"/><Relationship Id="rId27" Type="http://schemas.openxmlformats.org/officeDocument/2006/relationships/hyperlink" Target="http://en.wikipedia.org/wiki/800_(number)" TargetMode="External"/><Relationship Id="rId30" Type="http://schemas.openxmlformats.org/officeDocument/2006/relationships/hyperlink" Target="http://en.wikipedia.org/wiki/900_(number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>
                <a:latin typeface="Arial Black" panose="020B0A04020102020204" pitchFamily="34" charset="0"/>
              </a:rPr>
              <a:t>Les Manuscripts du </a:t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>Nouveau Testament</a:t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/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endParaRPr lang="en-US" altLang="en-US" sz="2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442" y="4777380"/>
            <a:ext cx="6620968" cy="154722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Dr. David Trobisch</a:t>
            </a:r>
          </a:p>
          <a:p>
            <a:r>
              <a:rPr lang="en-US" altLang="en-US" dirty="0" smtClean="0"/>
              <a:t>www.Trobisch.com</a:t>
            </a:r>
          </a:p>
          <a:p>
            <a:r>
              <a:rPr lang="en-US" altLang="en-US" dirty="0" smtClean="0"/>
              <a:t>David.Trobisch@gmail.com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Scriptio Continua</a:t>
            </a:r>
            <a:endParaRPr lang="en-US" sz="6600">
              <a:latin typeface="Comic Sans MS" pitchFamily="66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038600"/>
            <a:ext cx="9144000" cy="1143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>
                <a:solidFill>
                  <a:srgbClr val="666666"/>
                </a:solidFill>
                <a:latin typeface="Comic Sans MS" pitchFamily="66" charset="0"/>
              </a:rPr>
              <a:t>GOD  IS  NOW  HERE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33400" y="5410200"/>
            <a:ext cx="8610600" cy="11430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>
                <a:solidFill>
                  <a:srgbClr val="CC3300"/>
                </a:solidFill>
                <a:latin typeface="Comic Sans MS" pitchFamily="66" charset="0"/>
              </a:rPr>
              <a:t>GOD  IS  NOWHERE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90600" y="2514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>
                <a:solidFill>
                  <a:srgbClr val="D2D2D2"/>
                </a:solidFill>
                <a:latin typeface="Comic Sans MS" pitchFamily="66" charset="0"/>
              </a:rPr>
              <a:t>GODISNOWHERE</a:t>
            </a:r>
          </a:p>
        </p:txBody>
      </p:sp>
    </p:spTree>
    <p:extLst>
      <p:ext uri="{BB962C8B-B14F-4D97-AF65-F5344CB8AC3E}">
        <p14:creationId xmlns:p14="http://schemas.microsoft.com/office/powerpoint/2010/main" val="37854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 autoUpdateAnimBg="0"/>
      <p:bldP spid="38916" grpId="0" animBg="1" autoUpdateAnimBg="0"/>
      <p:bldP spid="3891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1752600" cy="914400"/>
          </a:xfrm>
        </p:spPr>
        <p:txBody>
          <a:bodyPr/>
          <a:lstStyle/>
          <a:p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 </a:t>
            </a:r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01 (Sinaiticus)</a:t>
            </a:r>
            <a:endParaRPr lang="en-US" altLang="en-US" smtClean="0"/>
          </a:p>
        </p:txBody>
      </p:sp>
      <p:pic>
        <p:nvPicPr>
          <p:cNvPr id="12291" name="Picture 3" descr="sin lk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" r="13539"/>
          <a:stretch>
            <a:fillRect/>
          </a:stretch>
        </p:blipFill>
        <p:spPr bwMode="auto">
          <a:xfrm>
            <a:off x="2286000" y="0"/>
            <a:ext cx="6326188" cy="955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0"/>
            <a:ext cx="1371600" cy="762000"/>
          </a:xfrm>
        </p:spPr>
        <p:txBody>
          <a:bodyPr/>
          <a:lstStyle/>
          <a:p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</a:t>
            </a:r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01 Ascension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905000" y="0"/>
          <a:ext cx="3681413" cy="10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Photo Editor Photo" r:id="rId4" imgW="3362794" imgH="9609524" progId="MSPhotoEd.3">
                  <p:embed/>
                </p:oleObj>
              </mc:Choice>
              <mc:Fallback>
                <p:oleObj name="Photo Editor Photo" r:id="rId4" imgW="3362794" imgH="960952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0"/>
                        <a:ext cx="3681413" cy="10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3581400" y="5029200"/>
            <a:ext cx="3962400" cy="1828800"/>
            <a:chOff x="2256" y="3168"/>
            <a:chExt cx="2496" cy="1152"/>
          </a:xfrm>
        </p:grpSpPr>
        <p:grpSp>
          <p:nvGrpSpPr>
            <p:cNvPr id="13323" name="Group 17"/>
            <p:cNvGrpSpPr>
              <a:grpSpLocks/>
            </p:cNvGrpSpPr>
            <p:nvPr/>
          </p:nvGrpSpPr>
          <p:grpSpPr bwMode="auto">
            <a:xfrm>
              <a:off x="2256" y="3408"/>
              <a:ext cx="1536" cy="912"/>
              <a:chOff x="2256" y="3408"/>
              <a:chExt cx="1536" cy="912"/>
            </a:xfrm>
          </p:grpSpPr>
          <p:sp>
            <p:nvSpPr>
              <p:cNvPr id="13325" name="Rectangle 5"/>
              <p:cNvSpPr>
                <a:spLocks noChangeArrowheads="1"/>
              </p:cNvSpPr>
              <p:nvPr/>
            </p:nvSpPr>
            <p:spPr bwMode="auto">
              <a:xfrm>
                <a:off x="2256" y="3860"/>
                <a:ext cx="807" cy="46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6" name="Line 6"/>
              <p:cNvSpPr>
                <a:spLocks noChangeShapeType="1"/>
              </p:cNvSpPr>
              <p:nvPr/>
            </p:nvSpPr>
            <p:spPr bwMode="auto">
              <a:xfrm flipV="1">
                <a:off x="3072" y="3408"/>
                <a:ext cx="720" cy="43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324" name="Object 8"/>
            <p:cNvGraphicFramePr>
              <a:graphicFrameLocks noChangeAspect="1"/>
            </p:cNvGraphicFramePr>
            <p:nvPr/>
          </p:nvGraphicFramePr>
          <p:xfrm>
            <a:off x="3792" y="3168"/>
            <a:ext cx="960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7" name="Bitmap Image" r:id="rId6" imgW="1523810" imgH="847843" progId="Paint.Picture">
                    <p:embed/>
                  </p:oleObj>
                </mc:Choice>
                <mc:Fallback>
                  <p:oleObj name="Bitmap Image" r:id="rId6" imgW="1523810" imgH="847843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168"/>
                          <a:ext cx="960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762000" y="0"/>
            <a:ext cx="1509713" cy="1590675"/>
            <a:chOff x="480" y="0"/>
            <a:chExt cx="951" cy="1002"/>
          </a:xfrm>
        </p:grpSpPr>
        <p:sp>
          <p:nvSpPr>
            <p:cNvPr id="13320" name="Line 10"/>
            <p:cNvSpPr>
              <a:spLocks noChangeShapeType="1"/>
            </p:cNvSpPr>
            <p:nvPr/>
          </p:nvSpPr>
          <p:spPr bwMode="auto">
            <a:xfrm flipH="1">
              <a:off x="864" y="336"/>
              <a:ext cx="288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200" y="0"/>
              <a:ext cx="231" cy="346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3322" name="Object 14"/>
            <p:cNvGraphicFramePr>
              <a:graphicFrameLocks noChangeAspect="1"/>
            </p:cNvGraphicFramePr>
            <p:nvPr/>
          </p:nvGraphicFramePr>
          <p:xfrm>
            <a:off x="480" y="528"/>
            <a:ext cx="324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8" name="Photo Editor Photo" r:id="rId8" imgW="514422" imgH="752381" progId="MSPhotoEd.3">
                    <p:embed/>
                  </p:oleObj>
                </mc:Choice>
                <mc:Fallback>
                  <p:oleObj name="Photo Editor Photo" r:id="rId8" imgW="514422" imgH="752381" progId="MSPhotoEd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528"/>
                          <a:ext cx="324" cy="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638800" y="304800"/>
            <a:ext cx="3505200" cy="137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76000"/>
              </a:lnSpc>
            </a:pPr>
            <a:r>
              <a:rPr lang="el-GR" altLang="en-US" noProof="1">
                <a:latin typeface="Logos98" pitchFamily="2" charset="0"/>
              </a:rPr>
              <a:t>ΚΑΙ ΑΝΕΦΕΡΕΤΟ ΕΙΣ ΤΟΝ ΟΥΝΟΝ</a:t>
            </a:r>
            <a:endParaRPr lang="en-US" alt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477000" y="106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99" grpId="0" build="p" autoUpdateAnimBg="0"/>
      <p:bldP spid="164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1200"/>
            <a:ext cx="1600200" cy="1066800"/>
          </a:xfrm>
        </p:spPr>
        <p:txBody>
          <a:bodyPr/>
          <a:lstStyle/>
          <a:p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</a:t>
            </a:r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01 </a:t>
            </a:r>
            <a:b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John 21:24f</a:t>
            </a:r>
          </a:p>
        </p:txBody>
      </p:sp>
      <p:pic>
        <p:nvPicPr>
          <p:cNvPr id="19460" name="Picture 4" descr="Joh21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6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JOH21UV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86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Joh21r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86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3412" y="4267200"/>
            <a:ext cx="571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Jésus a fait encore beaucoup d'autres choses; si on les écrivait en détail, je ne pense pas que le monde même pourrait contenir les livres qu'on écrirait.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505200" y="5486400"/>
            <a:ext cx="2362200" cy="30480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449888" y="4717774"/>
            <a:ext cx="1865312" cy="311426"/>
          </a:xfrm>
          <a:prstGeom prst="round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2" grpId="0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62600"/>
            <a:ext cx="1447800" cy="1295400"/>
          </a:xfrm>
        </p:spPr>
        <p:txBody>
          <a:bodyPr/>
          <a:lstStyle/>
          <a:p>
            <a:r>
              <a:rPr lang="en-US" altLang="en-US" sz="1800" smtClean="0"/>
              <a:t>B 03 Vaticanus</a:t>
            </a:r>
            <a:endParaRPr lang="en-US" altLang="en-US" smtClean="0"/>
          </a:p>
        </p:txBody>
      </p:sp>
      <p:pic>
        <p:nvPicPr>
          <p:cNvPr id="13315" name="Picture 3" descr="b heb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6" t="6665" b="14543"/>
          <a:stretch>
            <a:fillRect/>
          </a:stretch>
        </p:blipFill>
        <p:spPr bwMode="auto">
          <a:xfrm>
            <a:off x="1851025" y="0"/>
            <a:ext cx="637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0"/>
            <a:ext cx="2438400" cy="762000"/>
          </a:xfrm>
        </p:spPr>
        <p:txBody>
          <a:bodyPr/>
          <a:lstStyle/>
          <a:p>
            <a:r>
              <a:rPr lang="en-US" b="1" dirty="0"/>
              <a:t>Bodmer Papyrus XXIV</a:t>
            </a:r>
            <a:r>
              <a:rPr lang="en-US" i="1" dirty="0"/>
              <a:t>, Page 19 (ΙΘ), Late 3rd–4th century, </a:t>
            </a:r>
            <a:r>
              <a:rPr lang="en-US" i="1" dirty="0" smtClean="0"/>
              <a:t>GC.MS.000170.4</a:t>
            </a:r>
            <a:br>
              <a:rPr lang="en-US" i="1" dirty="0" smtClean="0"/>
            </a:br>
            <a:r>
              <a:rPr lang="en-US" i="1" dirty="0" smtClean="0"/>
              <a:t>[</a:t>
            </a:r>
            <a:r>
              <a:rPr lang="el-GR" i="1" dirty="0" smtClean="0"/>
              <a:t>ΛΒ</a:t>
            </a:r>
            <a:r>
              <a:rPr lang="de-DE" i="1" dirty="0" smtClean="0"/>
              <a:t>= Ps 32]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74" y="-1219200"/>
            <a:ext cx="5839126" cy="939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181600" y="457200"/>
            <a:ext cx="457200" cy="304800"/>
          </a:xfrm>
          <a:prstGeom prst="roundRect">
            <a:avLst/>
          </a:prstGeom>
          <a:solidFill>
            <a:schemeClr val="tx2">
              <a:lumMod val="50000"/>
              <a:lumOff val="5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200" y="2209800"/>
            <a:ext cx="457200" cy="304800"/>
          </a:xfrm>
          <a:prstGeom prst="roundRect">
            <a:avLst/>
          </a:prstGeom>
          <a:solidFill>
            <a:schemeClr val="tx2">
              <a:lumMod val="50000"/>
              <a:lumOff val="5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POxy</a:t>
            </a:r>
            <a:r>
              <a:rPr lang="en-US" altLang="en-US" dirty="0" smtClean="0"/>
              <a:t> 4499</a:t>
            </a:r>
            <a:br>
              <a:rPr lang="en-US" altLang="en-US" dirty="0" smtClean="0"/>
            </a:br>
            <a:r>
              <a:rPr lang="en-US" altLang="en-US" dirty="0" smtClean="0"/>
              <a:t>Revelation </a:t>
            </a:r>
            <a:r>
              <a:rPr lang="en-US" altLang="en-US" dirty="0"/>
              <a:t>of John</a:t>
            </a:r>
            <a:br>
              <a:rPr lang="en-US" altLang="en-US" dirty="0"/>
            </a:br>
            <a:r>
              <a:rPr lang="en-US" altLang="en-US" dirty="0"/>
              <a:t>P</a:t>
            </a:r>
            <a:r>
              <a:rPr lang="en-US" altLang="en-US" baseline="30000" dirty="0"/>
              <a:t>115  </a:t>
            </a:r>
            <a:r>
              <a:rPr lang="en-US" altLang="en-US" dirty="0"/>
              <a:t> ca. 300 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Revelation of John</a:t>
            </a:r>
          </a:p>
          <a:p>
            <a:pPr eaLnBrk="1" hangingPunct="1"/>
            <a:r>
              <a:rPr lang="en-US" altLang="en-US" dirty="0" smtClean="0"/>
              <a:t>P</a:t>
            </a:r>
            <a:r>
              <a:rPr lang="en-US" altLang="en-US" baseline="30000" dirty="0" smtClean="0"/>
              <a:t>115  </a:t>
            </a:r>
            <a:r>
              <a:rPr lang="en-US" altLang="en-US" dirty="0" smtClean="0"/>
              <a:t> ca. 300 CE</a:t>
            </a:r>
          </a:p>
        </p:txBody>
      </p:sp>
    </p:spTree>
    <p:extLst>
      <p:ext uri="{BB962C8B-B14F-4D97-AF65-F5344CB8AC3E}">
        <p14:creationId xmlns:p14="http://schemas.microsoft.com/office/powerpoint/2010/main" val="25309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Oxy449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1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378575" y="-76200"/>
            <a:ext cx="27654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Υ</a:t>
            </a:r>
            <a:r>
              <a:rPr lang="el-GR" altLang="en-US" sz="3600" dirty="0">
                <a:latin typeface="Palatino Linotype" panose="02040502050505030304" pitchFamily="18" charset="0"/>
              </a:rPr>
              <a:t>Ν</a:t>
            </a:r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ΨΗΦ</a:t>
            </a:r>
            <a:r>
              <a:rPr lang="el-GR" altLang="en-US" sz="3600" dirty="0">
                <a:latin typeface="Palatino Linotype" panose="02040502050505030304" pitchFamily="18" charset="0"/>
              </a:rPr>
              <a:t>Ι</a:t>
            </a:r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Σ</a:t>
            </a:r>
          </a:p>
          <a:p>
            <a:pPr algn="r" eaLnBrk="1" hangingPunct="1">
              <a:lnSpc>
                <a:spcPts val="3000"/>
              </a:lnSpc>
            </a:pPr>
            <a:r>
              <a:rPr lang="en-US" altLang="en-US" sz="3600" dirty="0">
                <a:latin typeface="Greek" pitchFamily="2" charset="0"/>
              </a:rPr>
              <a:t>___</a:t>
            </a:r>
            <a:r>
              <a:rPr lang="el-GR" altLang="en-US" sz="3600" dirty="0">
                <a:latin typeface="Greek" pitchFamily="2" charset="0"/>
              </a:rPr>
              <a:t/>
            </a:r>
            <a:br>
              <a:rPr lang="el-GR" altLang="en-US" sz="3600" dirty="0">
                <a:latin typeface="Greek" pitchFamily="2" charset="0"/>
              </a:rPr>
            </a:br>
            <a:r>
              <a:rPr lang="el-GR" altLang="en-US" sz="3600" dirty="0">
                <a:latin typeface="Greek" pitchFamily="2" charset="0"/>
              </a:rPr>
              <a:t>ΑΡΑΝΟΥ</a:t>
            </a:r>
            <a:endParaRPr lang="el-GR" altLang="en-US" sz="3600" dirty="0">
              <a:latin typeface="Palatino Linotype" panose="02040502050505030304" pitchFamily="18" charset="0"/>
            </a:endParaRPr>
          </a:p>
          <a:p>
            <a:pPr algn="r" eaLnBrk="1" hangingPunct="1">
              <a:lnSpc>
                <a:spcPts val="3000"/>
              </a:lnSpc>
            </a:pPr>
            <a:r>
              <a:rPr lang="el-GR" altLang="en-US" sz="3600" dirty="0" smtClean="0">
                <a:latin typeface="Greek" pitchFamily="2" charset="0"/>
              </a:rPr>
              <a:t>_</a:t>
            </a:r>
            <a:r>
              <a:rPr lang="el-GR" altLang="en-US" sz="3600" dirty="0">
                <a:latin typeface="Greek" pitchFamily="2" charset="0"/>
              </a:rPr>
              <a:t>_</a:t>
            </a:r>
            <a:r>
              <a:rPr lang="el-GR" altLang="en-US" sz="3600" dirty="0" smtClean="0">
                <a:latin typeface="Greek" pitchFamily="2" charset="0"/>
              </a:rPr>
              <a:t>_</a:t>
            </a:r>
            <a:r>
              <a:rPr lang="el-GR" altLang="en-US" sz="3600" dirty="0">
                <a:latin typeface="Greek" pitchFamily="2" charset="0"/>
              </a:rPr>
              <a:t/>
            </a:r>
            <a:br>
              <a:rPr lang="el-GR" altLang="en-US" sz="3600" dirty="0">
                <a:latin typeface="Greek" pitchFamily="2" charset="0"/>
              </a:rPr>
            </a:br>
            <a:r>
              <a:rPr lang="el-GR" altLang="en-US" sz="3600" dirty="0">
                <a:latin typeface="Palatino Linotype" panose="02040502050505030304" pitchFamily="18" charset="0"/>
              </a:rPr>
              <a:t>ΗΧΙΣ</a:t>
            </a:r>
            <a:endParaRPr lang="el-GR" altLang="en-US" sz="3600" dirty="0">
              <a:latin typeface="Greek" pitchFamily="2" charset="0"/>
            </a:endParaRPr>
          </a:p>
          <a:p>
            <a:pPr algn="r" eaLnBrk="1" hangingPunct="1">
              <a:lnSpc>
                <a:spcPts val="3000"/>
              </a:lnSpc>
            </a:pPr>
            <a:endParaRPr lang="en-US" altLang="en-US" sz="3600" dirty="0">
              <a:latin typeface="Greek" pitchFamily="2" charset="0"/>
            </a:endParaRPr>
          </a:p>
          <a:p>
            <a:pPr algn="r" eaLnBrk="1" hangingPunct="1"/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ΕΠΙ</a:t>
            </a:r>
            <a:r>
              <a:rPr lang="el-GR" altLang="en-US" sz="3600" dirty="0">
                <a:latin typeface="Greek" pitchFamily="2" charset="0"/>
              </a:rPr>
              <a:t>ΤΟΟΡ</a:t>
            </a:r>
            <a:endParaRPr lang="en-US" altLang="en-US" sz="3600" dirty="0">
              <a:latin typeface="Greek" pitchFamily="2" charset="0"/>
            </a:endParaRPr>
          </a:p>
          <a:p>
            <a:pPr algn="r" eaLnBrk="1" hangingPunct="1"/>
            <a:r>
              <a:rPr lang="el-GR" altLang="en-US" sz="3600" dirty="0">
                <a:latin typeface="Palatino Linotype" panose="02040502050505030304" pitchFamily="18" charset="0"/>
              </a:rPr>
              <a:t>ΕΧΟΥΣΑ</a:t>
            </a:r>
            <a:endParaRPr lang="en-US" altLang="en-US" sz="3600" dirty="0">
              <a:latin typeface="Palatino Linotype" panose="02040502050505030304" pitchFamily="18" charset="0"/>
            </a:endParaRPr>
          </a:p>
          <a:p>
            <a:pPr algn="r" eaLnBrk="1" hangingPunct="1"/>
            <a:r>
              <a:rPr lang="el-GR" altLang="en-US" sz="3600" dirty="0">
                <a:latin typeface="Palatino Linotype" panose="02040502050505030304" pitchFamily="18" charset="0"/>
              </a:rPr>
              <a:t>ΥΤΟΥΓΕ</a:t>
            </a:r>
            <a:endParaRPr lang="en-US" altLang="en-US" sz="3600" dirty="0">
              <a:latin typeface="Greek" pitchFamily="2" charset="0"/>
            </a:endParaRPr>
          </a:p>
          <a:p>
            <a:pPr algn="r" eaLnBrk="1" hangingPunct="1"/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ΑΥΤ</a:t>
            </a:r>
            <a:r>
              <a:rPr lang="el-GR" altLang="en-US" sz="3600" dirty="0">
                <a:latin typeface="Palatino Linotype" panose="02040502050505030304" pitchFamily="18" charset="0"/>
              </a:rPr>
              <a:t>ΩΝΚΑΙ</a:t>
            </a:r>
            <a:endParaRPr lang="en-US" altLang="en-US" sz="3600" dirty="0">
              <a:latin typeface="Greek" pitchFamily="2" charset="0"/>
            </a:endParaRPr>
          </a:p>
          <a:p>
            <a:pPr algn="r" eaLnBrk="1" hangingPunct="1"/>
            <a:r>
              <a:rPr lang="el-GR" altLang="en-US" sz="3600" dirty="0">
                <a:latin typeface="Palatino Linotype" panose="02040502050505030304" pitchFamily="18" charset="0"/>
              </a:rPr>
              <a:t>Φ</a:t>
            </a:r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Ω</a:t>
            </a:r>
            <a:r>
              <a:rPr lang="el-GR" altLang="en-US" sz="3600" dirty="0">
                <a:latin typeface="Palatino Linotype" panose="02040502050505030304" pitchFamily="18" charset="0"/>
              </a:rPr>
              <a:t>Ν</a:t>
            </a:r>
            <a:r>
              <a:rPr lang="el-GR" altLang="en-US" sz="3600" dirty="0">
                <a:solidFill>
                  <a:schemeClr val="tx2"/>
                </a:solidFill>
                <a:latin typeface="Palatino Linotype" panose="02040502050505030304" pitchFamily="18" charset="0"/>
              </a:rPr>
              <a:t>ΗΝ</a:t>
            </a:r>
            <a:r>
              <a:rPr lang="el-GR" altLang="en-US" sz="3600" dirty="0">
                <a:latin typeface="Palatino Linotype" panose="02040502050505030304" pitchFamily="18" charset="0"/>
              </a:rPr>
              <a:t>Υ</a:t>
            </a:r>
            <a:endParaRPr lang="en-US" altLang="en-US" sz="3600" dirty="0">
              <a:latin typeface="Greek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0" y="1295400"/>
            <a:ext cx="914400" cy="762000"/>
          </a:xfrm>
          <a:prstGeom prst="roundRect">
            <a:avLst/>
          </a:prstGeom>
          <a:solidFill>
            <a:schemeClr val="tx2">
              <a:lumMod val="50000"/>
              <a:lumOff val="5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53456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/>
              <a:t>POxy</a:t>
            </a:r>
            <a:r>
              <a:rPr lang="en-US" altLang="en-US" sz="2000" dirty="0"/>
              <a:t> 4499</a:t>
            </a:r>
            <a:br>
              <a:rPr lang="en-US" altLang="en-US" sz="2000" dirty="0"/>
            </a:br>
            <a:r>
              <a:rPr lang="en-US" altLang="en-US" sz="2000" dirty="0"/>
              <a:t>Revelation of John</a:t>
            </a:r>
            <a:br>
              <a:rPr lang="en-US" altLang="en-US" sz="2000" dirty="0"/>
            </a:br>
            <a:r>
              <a:rPr lang="en-US" altLang="en-US" sz="2000" dirty="0"/>
              <a:t>P</a:t>
            </a:r>
            <a:r>
              <a:rPr lang="en-US" altLang="en-US" sz="2000" baseline="30000" dirty="0"/>
              <a:t>115  </a:t>
            </a:r>
            <a:r>
              <a:rPr lang="en-US" altLang="en-US" sz="2000" dirty="0"/>
              <a:t> ca. 300 </a:t>
            </a:r>
            <a:r>
              <a:rPr lang="en-US" altLang="en-US" sz="2000" dirty="0" smtClean="0"/>
              <a:t>CE</a:t>
            </a:r>
          </a:p>
          <a:p>
            <a:r>
              <a:rPr lang="de-DE" sz="2000" dirty="0" smtClean="0"/>
              <a:t>Rev 13:18ff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6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37" name="Group 149"/>
          <p:cNvGraphicFramePr>
            <a:graphicFrameLocks noGrp="1"/>
          </p:cNvGraphicFramePr>
          <p:nvPr/>
        </p:nvGraphicFramePr>
        <p:xfrm>
          <a:off x="381000" y="838200"/>
          <a:ext cx="8382000" cy="5743810"/>
        </p:xfrm>
        <a:graphic>
          <a:graphicData uri="http://schemas.openxmlformats.org/drawingml/2006/table">
            <a:tbl>
              <a:tblPr/>
              <a:tblGrid>
                <a:gridCol w="1600200"/>
                <a:gridCol w="1193800"/>
                <a:gridCol w="1428750"/>
                <a:gridCol w="1363663"/>
                <a:gridCol w="1431925"/>
                <a:gridCol w="1363662"/>
              </a:tblGrid>
              <a:tr h="53178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tooltip="1 (number)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Ι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tooltip="10 (number)"/>
                        </a:rPr>
                        <a:t>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Ρ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tooltip="100 (number)"/>
                        </a:rPr>
                        <a:t>100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tooltip="2 (number)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Κ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tooltip="20 (number)"/>
                        </a:rPr>
                        <a:t>20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 tooltip="200 (number)"/>
                        </a:rPr>
                        <a:t>200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 tooltip="3 (number)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Λ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 tooltip="30 (number)"/>
                        </a:rPr>
                        <a:t>30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" tooltip="300 (number)"/>
                        </a:rPr>
                        <a:t>300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" tooltip="4 (number)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4" tooltip="40 (number)"/>
                        </a:rPr>
                        <a:t>40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5" tooltip="400 (number)"/>
                        </a:rPr>
                        <a:t>400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6" tooltip="5 (number)"/>
                        </a:rPr>
                        <a:t>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Ν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7" tooltip="50 (number)"/>
                        </a:rPr>
                        <a:t>50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Φ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8" tooltip="500 (number)"/>
                        </a:rPr>
                        <a:t>500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ϝ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ϛ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 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9" tooltip="6 (number)"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Ξ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0" tooltip="60 (number)"/>
                        </a:rPr>
                        <a:t>60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1" tooltip="600 (number)"/>
                        </a:rPr>
                        <a:t>600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Ζ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2" tooltip="7 (number)"/>
                        </a:rPr>
                        <a:t>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3" tooltip="70 (number)"/>
                        </a:rPr>
                        <a:t>70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Ψ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4" tooltip="700 (number)"/>
                        </a:rPr>
                        <a:t>700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Η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5" tooltip="8 (number)"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6" tooltip="80 (number)"/>
                        </a:rPr>
                        <a:t>80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Ω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7" tooltip="800 (number)"/>
                        </a:rPr>
                        <a:t>800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θ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8" tooltip="9 (number)"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ϟ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9" tooltip="90 (number)"/>
                        </a:rPr>
                        <a:t>90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Ϡ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0" tooltip="900 (number)"/>
                        </a:rPr>
                        <a:t>900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636" name="Text Box 148"/>
          <p:cNvSpPr txBox="1">
            <a:spLocks noChangeArrowheads="1"/>
          </p:cNvSpPr>
          <p:nvPr/>
        </p:nvSpPr>
        <p:spPr bwMode="auto">
          <a:xfrm>
            <a:off x="1905000" y="4876800"/>
            <a:ext cx="4795838" cy="2225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4800" smtClean="0">
                <a:solidFill>
                  <a:srgbClr val="FFFFCC"/>
                </a:solidFill>
              </a:rPr>
              <a:t> </a:t>
            </a:r>
            <a:r>
              <a:rPr lang="en-US" altLang="en-US" sz="4400" smtClean="0">
                <a:solidFill>
                  <a:srgbClr val="FFFFCC"/>
                </a:solidFill>
              </a:rPr>
              <a:t>___</a:t>
            </a:r>
            <a:br>
              <a:rPr lang="en-US" altLang="en-US" sz="4400" smtClean="0">
                <a:solidFill>
                  <a:srgbClr val="FFFFCC"/>
                </a:solidFill>
              </a:rPr>
            </a:br>
            <a:r>
              <a:rPr lang="en-US" altLang="en-US" sz="4400" smtClean="0">
                <a:solidFill>
                  <a:srgbClr val="FFFFCC"/>
                </a:solidFill>
              </a:rPr>
              <a:t> XIC = is not 666 !</a:t>
            </a:r>
          </a:p>
          <a:p>
            <a:pPr algn="l" eaLnBrk="1" hangingPunct="1"/>
            <a:endParaRPr lang="en-US" altLang="en-US" sz="4800" smtClean="0">
              <a:solidFill>
                <a:srgbClr val="FFFFCC"/>
              </a:solidFill>
            </a:endParaRPr>
          </a:p>
        </p:txBody>
      </p:sp>
      <p:sp>
        <p:nvSpPr>
          <p:cNvPr id="15424" name="Text Box 150"/>
          <p:cNvSpPr txBox="1">
            <a:spLocks noChangeArrowheads="1"/>
          </p:cNvSpPr>
          <p:nvPr/>
        </p:nvSpPr>
        <p:spPr bwMode="auto">
          <a:xfrm>
            <a:off x="381000" y="0"/>
            <a:ext cx="538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smtClean="0">
                <a:solidFill>
                  <a:srgbClr val="FFFFCC"/>
                </a:solidFill>
              </a:rPr>
              <a:t>Write the number 666 in Greek:</a:t>
            </a:r>
          </a:p>
        </p:txBody>
      </p:sp>
    </p:spTree>
    <p:extLst>
      <p:ext uri="{BB962C8B-B14F-4D97-AF65-F5344CB8AC3E}">
        <p14:creationId xmlns:p14="http://schemas.microsoft.com/office/powerpoint/2010/main" val="32526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3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Four Manuscripts of the Christian Bible</a:t>
            </a: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1446213" y="1604963"/>
          <a:ext cx="6580187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Document" r:id="rId3" imgW="6585204" imgH="3848100" progId="Word.Document.8">
                  <p:embed/>
                </p:oleObj>
              </mc:Choice>
              <mc:Fallback>
                <p:oleObj name="Document" r:id="rId3" imgW="6585204" imgH="3848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604963"/>
                        <a:ext cx="6580187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77000"/>
            <a:ext cx="4876800" cy="381000"/>
          </a:xfrm>
        </p:spPr>
        <p:txBody>
          <a:bodyPr/>
          <a:lstStyle/>
          <a:p>
            <a:r>
              <a:rPr lang="en-US" altLang="en-US" sz="1800" dirty="0" err="1" smtClean="0">
                <a:solidFill>
                  <a:srgbClr val="0000FF"/>
                </a:solidFill>
              </a:rPr>
              <a:t>Einheits</a:t>
            </a:r>
            <a:r>
              <a:rPr lang="de-DE" altLang="en-US" sz="1800" dirty="0" smtClean="0">
                <a:solidFill>
                  <a:srgbClr val="0000FF"/>
                </a:solidFill>
              </a:rPr>
              <a:t>übersetzung Lukas 24</a:t>
            </a:r>
            <a:endParaRPr lang="en-US" altLang="en-US" u="sng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-12469"/>
            <a:ext cx="6934200" cy="6524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76600" y="2667000"/>
            <a:ext cx="4419600" cy="381000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19842" y="3033384"/>
            <a:ext cx="1423358" cy="381000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tx2"/>
                </a:solidFill>
                <a:latin typeface="Arial Black" panose="020B0A04020102020204" pitchFamily="34" charset="0"/>
              </a:rPr>
              <a:t>Evaluating The Evidence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3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1447800"/>
          </a:xfrm>
        </p:spPr>
        <p:txBody>
          <a:bodyPr/>
          <a:lstStyle/>
          <a:p>
            <a:pPr algn="ctr"/>
            <a:r>
              <a:rPr lang="en-US" altLang="en-US" sz="3600" smtClean="0">
                <a:solidFill>
                  <a:schemeClr val="tx2"/>
                </a:solidFill>
                <a:latin typeface="Arial Black" panose="020B0A04020102020204" pitchFamily="34" charset="0"/>
              </a:rPr>
              <a:t>The Two Text-critical </a:t>
            </a:r>
            <a:br>
              <a:rPr lang="en-US" altLang="en-US" sz="360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altLang="en-US" sz="3600" smtClean="0">
                <a:solidFill>
                  <a:schemeClr val="tx2"/>
                </a:solidFill>
                <a:latin typeface="Arial Black" panose="020B0A04020102020204" pitchFamily="34" charset="0"/>
              </a:rPr>
              <a:t>Rules of the Thumb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2971800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lectio brevior potior</a:t>
            </a:r>
            <a:endParaRPr lang="en-US" altLang="en-US" smtClean="0"/>
          </a:p>
          <a:p>
            <a:pPr lvl="1"/>
            <a:r>
              <a:rPr lang="en-US" altLang="en-US" smtClean="0">
                <a:solidFill>
                  <a:schemeClr val="tx2"/>
                </a:solidFill>
                <a:latin typeface="Arial Black" panose="020B0A04020102020204" pitchFamily="34" charset="0"/>
              </a:rPr>
              <a:t>the shorter reading is the better reading</a:t>
            </a:r>
            <a:endParaRPr lang="en-US" altLang="en-US" smtClean="0"/>
          </a:p>
          <a:p>
            <a:r>
              <a:rPr lang="en-US" altLang="en-US" smtClean="0">
                <a:solidFill>
                  <a:srgbClr val="0000FF"/>
                </a:solidFill>
              </a:rPr>
              <a:t>lectio difficilior potior</a:t>
            </a:r>
            <a:endParaRPr lang="en-US" altLang="en-US" smtClean="0"/>
          </a:p>
          <a:p>
            <a:pPr lvl="1"/>
            <a:r>
              <a:rPr lang="en-US" altLang="en-US" smtClean="0">
                <a:solidFill>
                  <a:schemeClr val="tx2"/>
                </a:solidFill>
                <a:latin typeface="Arial Black" panose="020B0A04020102020204" pitchFamily="34" charset="0"/>
              </a:rPr>
              <a:t>the more difficult reading is the better reading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85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04800" y="6477000"/>
            <a:ext cx="4495800" cy="381000"/>
          </a:xfrm>
        </p:spPr>
        <p:txBody>
          <a:bodyPr/>
          <a:lstStyle/>
          <a:p>
            <a:pPr marL="342900" indent="-342900"/>
            <a:r>
              <a:rPr lang="en-US" altLang="en-US" smtClean="0">
                <a:solidFill>
                  <a:schemeClr val="tx2"/>
                </a:solidFill>
                <a:latin typeface="Arial Black" panose="020B0A04020102020204" pitchFamily="34" charset="0"/>
              </a:rPr>
              <a:t>The shorter reading is the better reading</a:t>
            </a:r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Lk</a:t>
            </a:r>
            <a:r>
              <a:rPr lang="en-US" dirty="0" smtClean="0"/>
              <a:t> 24:52-53</a:t>
            </a:r>
          </a:p>
          <a:p>
            <a:pPr>
              <a:defRPr/>
            </a:pPr>
            <a:r>
              <a:rPr lang="en-US" dirty="0" smtClean="0"/>
              <a:t>And they returned to Jerusalem with great joy, and were continually in the temple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Variants: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praising God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blessing God        </a:t>
            </a:r>
            <a:r>
              <a:rPr lang="en-US" sz="2400" dirty="0" smtClean="0">
                <a:solidFill>
                  <a:srgbClr val="FF0000"/>
                </a:solidFill>
              </a:rPr>
              <a:t>(New Revised Standard Version)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praising and blessing God </a:t>
            </a:r>
            <a:r>
              <a:rPr lang="en-US" sz="2400" dirty="0" smtClean="0">
                <a:solidFill>
                  <a:srgbClr val="FF0000"/>
                </a:solidFill>
              </a:rPr>
              <a:t>(King James Version)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6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Lectio difficilior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17" y="838200"/>
            <a:ext cx="9068682" cy="2846832"/>
          </a:xfrm>
        </p:spPr>
      </p:pic>
      <p:sp>
        <p:nvSpPr>
          <p:cNvPr id="5" name="Rectangle 4"/>
          <p:cNvSpPr/>
          <p:nvPr/>
        </p:nvSpPr>
        <p:spPr bwMode="auto">
          <a:xfrm>
            <a:off x="0" y="1981200"/>
            <a:ext cx="5486400" cy="533400"/>
          </a:xfrm>
          <a:prstGeom prst="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Error?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17" y="838200"/>
            <a:ext cx="9068682" cy="2846832"/>
          </a:xfrm>
        </p:spPr>
      </p:pic>
      <p:sp>
        <p:nvSpPr>
          <p:cNvPr id="5" name="Rectangle 4"/>
          <p:cNvSpPr/>
          <p:nvPr/>
        </p:nvSpPr>
        <p:spPr bwMode="auto">
          <a:xfrm>
            <a:off x="304800" y="1981200"/>
            <a:ext cx="762000" cy="457200"/>
          </a:xfrm>
          <a:prstGeom prst="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2362199"/>
            <a:ext cx="1066800" cy="496795"/>
          </a:xfrm>
          <a:prstGeom prst="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24600" y="2362199"/>
            <a:ext cx="457200" cy="496795"/>
          </a:xfrm>
          <a:prstGeom prst="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8200" y="2013218"/>
            <a:ext cx="533400" cy="496795"/>
          </a:xfrm>
          <a:prstGeom prst="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>
                <a:latin typeface="Arial Black" panose="020B0A04020102020204" pitchFamily="34" charset="0"/>
              </a:rPr>
              <a:t>Les Manuscripts du </a:t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>Nouveau Testament</a:t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/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endParaRPr lang="en-US" altLang="en-US" sz="2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3600" dirty="0" smtClean="0"/>
              <a:t>Dr. David Trobisch</a:t>
            </a:r>
          </a:p>
          <a:p>
            <a:r>
              <a:rPr lang="en-US" altLang="en-US" dirty="0" smtClean="0"/>
              <a:t>www.Trobisch.com</a:t>
            </a:r>
          </a:p>
          <a:p>
            <a:r>
              <a:rPr lang="en-US" altLang="en-US" dirty="0" smtClean="0"/>
              <a:t>David.Trobisch@gmail.com</a:t>
            </a:r>
          </a:p>
        </p:txBody>
      </p:sp>
    </p:spTree>
    <p:extLst>
      <p:ext uri="{BB962C8B-B14F-4D97-AF65-F5344CB8AC3E}">
        <p14:creationId xmlns:p14="http://schemas.microsoft.com/office/powerpoint/2010/main" val="17552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Media\Erasmus Lk24 BTS1519.doc</a:t>
            </a:r>
            <a:endParaRPr lang="en-US" altLang="en-US" u="sng" smtClean="0">
              <a:solidFill>
                <a:srgbClr val="0000FF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066800" y="-30163"/>
          <a:ext cx="6705600" cy="661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3" imgW="5478780" imgH="5405628" progId="Word.Document.8">
                  <p:embed/>
                </p:oleObj>
              </mc:Choice>
              <mc:Fallback>
                <p:oleObj name="Document" r:id="rId3" imgW="5478780" imgH="540562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-30163"/>
                        <a:ext cx="6705600" cy="6616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Minuscule 2 (12th century) Matth 16 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/>
              <a:t>Aland, </a:t>
            </a:r>
            <a:r>
              <a:rPr lang="en-US" altLang="en-US" i="1" smtClean="0"/>
              <a:t>Text of the NT</a:t>
            </a:r>
            <a:r>
              <a:rPr lang="en-US" altLang="en-US" smtClean="0"/>
              <a:t>, 15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686175" y="0"/>
          <a:ext cx="54578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3" imgW="4343400" imgH="5457444" progId="Word.Document.8">
                  <p:embed/>
                </p:oleObj>
              </mc:Choice>
              <mc:Fallback>
                <p:oleObj name="Document" r:id="rId3" imgW="4343400" imgH="54574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0"/>
                        <a:ext cx="54578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>
                <a:solidFill>
                  <a:srgbClr val="0000FF"/>
                </a:solidFill>
              </a:rPr>
              <a:t>A 02 (Alexandrinus)</a:t>
            </a:r>
            <a:endParaRPr lang="en-US" altLang="en-US" u="sng" smtClean="0">
              <a:solidFill>
                <a:srgbClr val="0000FF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525838" y="0"/>
          <a:ext cx="56181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4" imgW="3790188" imgH="4626864" progId="Word.Document.8">
                  <p:embed/>
                </p:oleObj>
              </mc:Choice>
              <mc:Fallback>
                <p:oleObj name="Document" r:id="rId4" imgW="3790188" imgH="462686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0"/>
                        <a:ext cx="56181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>
                <a:solidFill>
                  <a:srgbClr val="0000FF"/>
                </a:solidFill>
              </a:rPr>
              <a:t>D 05 (Bezae Cantabrigiensis)</a:t>
            </a:r>
            <a:endParaRPr lang="en-US" altLang="en-US" u="sng" smtClean="0">
              <a:solidFill>
                <a:srgbClr val="0000FF"/>
              </a:solidFill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0" y="0"/>
          <a:ext cx="91440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4" imgW="7772400" imgH="4677156" progId="Word.Document.8">
                  <p:embed/>
                </p:oleObj>
              </mc:Choice>
              <mc:Fallback>
                <p:oleObj name="Document" r:id="rId4" imgW="7772400" imgH="467715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>
                <a:solidFill>
                  <a:srgbClr val="0000FF"/>
                </a:solidFill>
              </a:rPr>
              <a:t>C 04</a:t>
            </a:r>
            <a:br>
              <a:rPr lang="en-US" altLang="en-US" sz="1800" smtClean="0">
                <a:solidFill>
                  <a:srgbClr val="0000FF"/>
                </a:solidFill>
              </a:rPr>
            </a:br>
            <a:r>
              <a:rPr lang="en-US" altLang="en-US" sz="1800" smtClean="0">
                <a:solidFill>
                  <a:srgbClr val="0000FF"/>
                </a:solidFill>
              </a:rPr>
              <a:t>(Ephraemi Rescriptus)</a:t>
            </a:r>
            <a:r>
              <a:rPr lang="en-US" altLang="en-US" smtClean="0"/>
              <a:t> </a:t>
            </a:r>
          </a:p>
        </p:txBody>
      </p:sp>
      <p:pic>
        <p:nvPicPr>
          <p:cNvPr id="14340" name="Picture 4" descr="C Ephra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0"/>
            <a:ext cx="5164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 Ephrai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5" r="6580" b="57457"/>
          <a:stretch>
            <a:fillRect/>
          </a:stretch>
        </p:blipFill>
        <p:spPr>
          <a:xfrm>
            <a:off x="304800" y="463550"/>
            <a:ext cx="8616950" cy="5632450"/>
          </a:xfrm>
          <a:noFill/>
          <a:ln w="57150" cap="flat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smtClean="0">
                <a:latin typeface="Arial Black" panose="020B0A04020102020204" pitchFamily="34" charset="0"/>
              </a:rPr>
              <a:t>Codex Sinaiticus (</a:t>
            </a:r>
            <a:r>
              <a:rPr lang="en-US" altLang="en-US" sz="3600" smtClean="0">
                <a:latin typeface="Arial Black" panose="020B0A04020102020204" pitchFamily="34" charset="0"/>
                <a:sym typeface="Symbol" panose="05050102010706020507" pitchFamily="18" charset="2"/>
              </a:rPr>
              <a:t> 01)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77000"/>
            <a:ext cx="1676400" cy="381000"/>
          </a:xfrm>
        </p:spPr>
        <p:txBody>
          <a:bodyPr/>
          <a:lstStyle/>
          <a:p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</a:t>
            </a:r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01 John 20</a:t>
            </a:r>
          </a:p>
        </p:txBody>
      </p:sp>
      <p:pic>
        <p:nvPicPr>
          <p:cNvPr id="11267" name="Picture 3" descr="sinaiticus john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076950" cy="985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accent1">
            <a:alpha val="5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617</TotalTime>
  <Words>525</Words>
  <Application>Microsoft Office PowerPoint</Application>
  <PresentationFormat>On-screen Show (4:3)</PresentationFormat>
  <Paragraphs>138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 Unicode MS</vt:lpstr>
      <vt:lpstr>Arial</vt:lpstr>
      <vt:lpstr>Arial Black</vt:lpstr>
      <vt:lpstr>Calibri</vt:lpstr>
      <vt:lpstr>Century Gothic</vt:lpstr>
      <vt:lpstr>Comic Sans MS</vt:lpstr>
      <vt:lpstr>Greek</vt:lpstr>
      <vt:lpstr>Logos98</vt:lpstr>
      <vt:lpstr>Monotype Sorts</vt:lpstr>
      <vt:lpstr>Palatino Linotype</vt:lpstr>
      <vt:lpstr>Symbol</vt:lpstr>
      <vt:lpstr>Times New Roman</vt:lpstr>
      <vt:lpstr>Verdana</vt:lpstr>
      <vt:lpstr>Wingdings</vt:lpstr>
      <vt:lpstr>Wingdings 2</vt:lpstr>
      <vt:lpstr>Wingdings 3</vt:lpstr>
      <vt:lpstr>Serene</vt:lpstr>
      <vt:lpstr>Verve</vt:lpstr>
      <vt:lpstr>Artsy</vt:lpstr>
      <vt:lpstr>Ion</vt:lpstr>
      <vt:lpstr>Document</vt:lpstr>
      <vt:lpstr>Photo Editor Photo</vt:lpstr>
      <vt:lpstr>Bitmap Image</vt:lpstr>
      <vt:lpstr>Les Manuscripts du  Nouveau Testament   </vt:lpstr>
      <vt:lpstr>Einheitsübersetzung Lukas 24</vt:lpstr>
      <vt:lpstr>Media\Erasmus Lk24 BTS1519.doc</vt:lpstr>
      <vt:lpstr>Minuscule 2 (12th century) Matth 16  Aland, Text of the NT, 15</vt:lpstr>
      <vt:lpstr>A 02 (Alexandrinus)</vt:lpstr>
      <vt:lpstr>D 05 (Bezae Cantabrigiensis)</vt:lpstr>
      <vt:lpstr>C 04 (Ephraemi Rescriptus) </vt:lpstr>
      <vt:lpstr>Codex Sinaiticus ( 01)</vt:lpstr>
      <vt:lpstr> 01 John 20</vt:lpstr>
      <vt:lpstr>Scriptio Continua</vt:lpstr>
      <vt:lpstr> 01 (Sinaiticus)</vt:lpstr>
      <vt:lpstr> 01 Ascension</vt:lpstr>
      <vt:lpstr> 01  John 21:24f</vt:lpstr>
      <vt:lpstr>B 03 Vaticanus</vt:lpstr>
      <vt:lpstr>Bodmer Papyrus XXIV, Page 19 (ΙΘ), Late 3rd–4th century, GC.MS.000170.4 [ΛΒ= Ps 32] </vt:lpstr>
      <vt:lpstr>POxy 4499 Revelation of John P115   ca. 300 CE</vt:lpstr>
      <vt:lpstr>PowerPoint Presentation</vt:lpstr>
      <vt:lpstr>PowerPoint Presentation</vt:lpstr>
      <vt:lpstr>Four Manuscripts of the Christian Bible</vt:lpstr>
      <vt:lpstr>Evaluating The Evidence</vt:lpstr>
      <vt:lpstr>The Two Text-critical  Rules of the Thumb</vt:lpstr>
      <vt:lpstr>The shorter reading is the better reading</vt:lpstr>
      <vt:lpstr>Lectio difficilior</vt:lpstr>
      <vt:lpstr>Error?</vt:lpstr>
      <vt:lpstr>Les Manuscripts du  Nouveau Testament   </vt:lpstr>
    </vt:vector>
  </TitlesOfParts>
  <Company>Bangor Theological Seminary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Manuscripts</dc:title>
  <dc:creator>DTrobisch</dc:creator>
  <cp:lastModifiedBy>David Trobisch</cp:lastModifiedBy>
  <cp:revision>49</cp:revision>
  <dcterms:created xsi:type="dcterms:W3CDTF">2001-02-28T20:39:58Z</dcterms:created>
  <dcterms:modified xsi:type="dcterms:W3CDTF">2015-02-12T16:37:25Z</dcterms:modified>
</cp:coreProperties>
</file>