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35" r:id="rId70"/>
    <p:sldId id="342" r:id="rId71"/>
    <p:sldId id="336" r:id="rId72"/>
    <p:sldId id="337" r:id="rId73"/>
    <p:sldId id="338" r:id="rId74"/>
    <p:sldId id="339" r:id="rId75"/>
    <p:sldId id="340" r:id="rId76"/>
    <p:sldId id="341" r:id="rId77"/>
    <p:sldId id="328" r:id="rId78"/>
    <p:sldId id="329" r:id="rId79"/>
    <p:sldId id="330" r:id="rId80"/>
    <p:sldId id="331" r:id="rId81"/>
    <p:sldId id="332" r:id="rId82"/>
    <p:sldId id="333" r:id="rId83"/>
    <p:sldId id="343" r:id="rId84"/>
    <p:sldId id="344" r:id="rId85"/>
    <p:sldId id="345" r:id="rId86"/>
    <p:sldId id="346" r:id="rId87"/>
    <p:sldId id="347" r:id="rId88"/>
    <p:sldId id="348" r:id="rId89"/>
    <p:sldId id="349" r:id="rId90"/>
    <p:sldId id="350" r:id="rId91"/>
    <p:sldId id="351" r:id="rId92"/>
    <p:sldId id="354" r:id="rId93"/>
    <p:sldId id="352" r:id="rId94"/>
    <p:sldId id="353"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1" r:id="rId111"/>
    <p:sldId id="372" r:id="rId112"/>
    <p:sldId id="373" r:id="rId113"/>
    <p:sldId id="374" r:id="rId114"/>
    <p:sldId id="375" r:id="rId115"/>
    <p:sldId id="376" r:id="rId116"/>
    <p:sldId id="377" r:id="rId117"/>
    <p:sldId id="378" r:id="rId118"/>
    <p:sldId id="379" r:id="rId119"/>
    <p:sldId id="381" r:id="rId120"/>
    <p:sldId id="382" r:id="rId121"/>
    <p:sldId id="384" r:id="rId122"/>
    <p:sldId id="385" r:id="rId123"/>
    <p:sldId id="383" r:id="rId124"/>
    <p:sldId id="380" r:id="rId1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printerSettings" Target="printerSettings/printerSettings1.bin"/><Relationship Id="rId127" Type="http://schemas.openxmlformats.org/officeDocument/2006/relationships/presProps" Target="presProps.xml"/><Relationship Id="rId128" Type="http://schemas.openxmlformats.org/officeDocument/2006/relationships/viewProps" Target="viewProps.xml"/><Relationship Id="rId12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06/10/14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06/10/14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06/10/14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06/10/14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63A9A7CB-BEE6-4F99-898E-913F06E8E125}" type="datetime1">
              <a:rPr lang="en-US" smtClean="0"/>
              <a:pPr/>
              <a:t>06/10/14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06/10/14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06/10/14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06/10/14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06/10/14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BEE1B38-C5EB-4D66-9137-0AFE9CDEDE8F}" type="datetime1">
              <a:rPr lang="en-US" smtClean="0"/>
              <a:pPr/>
              <a:t>06/10/14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327B613C-1AD7-49D3-885D-F654C5CDBAA6}" type="datetime1">
              <a:rPr lang="en-US" smtClean="0"/>
              <a:pPr/>
              <a:t>06/10/14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2000">
              <a:schemeClr val="bg1">
                <a:tint val="90000"/>
              </a:schemeClr>
            </a:gs>
            <a:gs pos="99000">
              <a:srgbClr val="3366FF"/>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06/10/14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374804"/>
            <a:ext cx="7543800" cy="3124171"/>
          </a:xfrm>
        </p:spPr>
        <p:txBody>
          <a:bodyPr/>
          <a:lstStyle/>
          <a:p>
            <a:pPr lvl="0" algn="ctr"/>
            <a:r>
              <a:rPr lang="en-US" b="1" dirty="0"/>
              <a:t>An Introduction to TS</a:t>
            </a:r>
            <a:r>
              <a:rPr lang="it-IT" b="1" dirty="0"/>
              <a:t/>
            </a:r>
            <a:br>
              <a:rPr lang="it-IT" b="1" dirty="0"/>
            </a:b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3602265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The revolution of information therefore is only the latest in a long list of big transformations which have shaped the praxis and concept of translation.  What are the features of these changes? First and foremost the means has changed: we have moved away from the fixed nature of printed pages to the fluidity of constantly updatable electronic texts. The impact of this is enormous and particularly significant in translation. Technical translators are frequently asked to work on single updates rather than on texts as a whole, which is the norm for printed works. Following a general trend which is affecting all activities of textual production, translators are now using databases, glossaries and electronic tools more and more often. </a:t>
            </a:r>
            <a:endParaRPr lang="it-IT" dirty="0"/>
          </a:p>
        </p:txBody>
      </p:sp>
    </p:spTree>
    <p:extLst>
      <p:ext uri="{BB962C8B-B14F-4D97-AF65-F5344CB8AC3E}">
        <p14:creationId xmlns:p14="http://schemas.microsoft.com/office/powerpoint/2010/main" val="21144927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As an example we can consider the work of an interpreter. Take For example an interpreter who has to work in a commercial negotiation between an Italian Company and a Filipino vendor (I thank U:S: for this example). The interpreter knows well that it will necessarily be a work of mediation on different levels besides the </a:t>
            </a:r>
            <a:r>
              <a:rPr lang="en-US" dirty="0" err="1"/>
              <a:t>linguistisc</a:t>
            </a:r>
            <a:r>
              <a:rPr lang="en-US" dirty="0"/>
              <a:t> one. </a:t>
            </a:r>
            <a:endParaRPr lang="it-IT" dirty="0"/>
          </a:p>
        </p:txBody>
      </p:sp>
    </p:spTree>
    <p:extLst>
      <p:ext uri="{BB962C8B-B14F-4D97-AF65-F5344CB8AC3E}">
        <p14:creationId xmlns:p14="http://schemas.microsoft.com/office/powerpoint/2010/main" val="6274429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For example it is better if he/she doesn't use expressions that put the Filipino negotiators in a position of having to say Yes or No, or expressions that give the impression to the Italians that the counterpart is making </a:t>
            </a:r>
            <a:r>
              <a:rPr lang="en-US" dirty="0" err="1"/>
              <a:t>irrealistic</a:t>
            </a:r>
            <a:r>
              <a:rPr lang="en-US" dirty="0"/>
              <a:t>  commitments. This means that the interpreter besides negotiate the verbal expressions has also to think about the possible mutual prejudices, and these are not linguistics issues but more generally cultural issues. If the linguistic code difference shows itself as a barrier of intelligibility, the cultural difference shows itself as a barrier of acceptability and confidence.</a:t>
            </a:r>
            <a:endParaRPr lang="it-IT" dirty="0"/>
          </a:p>
          <a:p>
            <a:r>
              <a:rPr lang="en-US" dirty="0"/>
              <a:t>In other words the difference in translation is not only a linguistic one but it has many semiotics levels.</a:t>
            </a:r>
            <a:endParaRPr lang="it-IT" dirty="0"/>
          </a:p>
          <a:p>
            <a:endParaRPr lang="it-IT" dirty="0"/>
          </a:p>
        </p:txBody>
      </p:sp>
    </p:spTree>
    <p:extLst>
      <p:ext uri="{BB962C8B-B14F-4D97-AF65-F5344CB8AC3E}">
        <p14:creationId xmlns:p14="http://schemas.microsoft.com/office/powerpoint/2010/main" val="8019293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Mediation</a:t>
            </a:r>
            <a:endParaRPr lang="it-IT" dirty="0"/>
          </a:p>
        </p:txBody>
      </p:sp>
      <p:sp>
        <p:nvSpPr>
          <p:cNvPr id="3" name="Segnaposto contenuto 2"/>
          <p:cNvSpPr>
            <a:spLocks noGrp="1"/>
          </p:cNvSpPr>
          <p:nvPr>
            <p:ph idx="1"/>
          </p:nvPr>
        </p:nvSpPr>
        <p:spPr/>
        <p:txBody>
          <a:bodyPr/>
          <a:lstStyle/>
          <a:p>
            <a:r>
              <a:rPr lang="en-GB" dirty="0"/>
              <a:t>The concept of mediation introduces an important aspect.  </a:t>
            </a:r>
            <a:endParaRPr lang="en-GB" dirty="0" smtClean="0"/>
          </a:p>
          <a:p>
            <a:r>
              <a:rPr lang="en-GB" dirty="0" smtClean="0"/>
              <a:t>Mediation </a:t>
            </a:r>
            <a:r>
              <a:rPr lang="en-GB" dirty="0"/>
              <a:t>is a form of communication which is necessary to manage conflict, it foresees differences and provides solutions of the differences through a negotiation carried out on behalf of a mediator. </a:t>
            </a:r>
            <a:endParaRPr lang="en-GB" dirty="0" smtClean="0"/>
          </a:p>
          <a:p>
            <a:r>
              <a:rPr lang="en-GB" dirty="0" smtClean="0"/>
              <a:t>It </a:t>
            </a:r>
            <a:r>
              <a:rPr lang="en-GB" dirty="0"/>
              <a:t>is a process in which there is a change in the behaviour of the parties involved which can be explained only with the intervention of a mediator (Greco 2011). </a:t>
            </a:r>
            <a:endParaRPr lang="it-IT" dirty="0"/>
          </a:p>
        </p:txBody>
      </p:sp>
    </p:spTree>
    <p:extLst>
      <p:ext uri="{BB962C8B-B14F-4D97-AF65-F5344CB8AC3E}">
        <p14:creationId xmlns:p14="http://schemas.microsoft.com/office/powerpoint/2010/main" val="11672263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If </a:t>
            </a:r>
            <a:r>
              <a:rPr lang="en-GB" dirty="0"/>
              <a:t>we think of translation as mediation and the translation as a mediator, we can interpret the translation process as a real process of argumentation in which the two speakers are not physical people but two cultures confronting each other (see </a:t>
            </a:r>
            <a:r>
              <a:rPr lang="en-GB" dirty="0" err="1"/>
              <a:t>Rigotti</a:t>
            </a:r>
            <a:r>
              <a:rPr lang="en-GB" dirty="0"/>
              <a:t>-Greco 2005) in which the two parties are subjected to a relationship which could also be a </a:t>
            </a:r>
            <a:r>
              <a:rPr lang="en-GB" dirty="0" err="1"/>
              <a:t>conflictual</a:t>
            </a:r>
            <a:r>
              <a:rPr lang="en-GB" dirty="0"/>
              <a:t> one (Baker 2006).  </a:t>
            </a:r>
            <a:endParaRPr lang="en-GB" dirty="0" smtClean="0"/>
          </a:p>
          <a:p>
            <a:r>
              <a:rPr lang="en-GB" dirty="0" smtClean="0"/>
              <a:t>Therefore </a:t>
            </a:r>
            <a:r>
              <a:rPr lang="en-GB" dirty="0"/>
              <a:t>translation is an epic role, it becomes the place in which these conflicts try to find a solution, in which cultures do not clash but attempt to communicate (see also Pym 2012 143 </a:t>
            </a:r>
            <a:r>
              <a:rPr lang="en-GB" dirty="0" err="1"/>
              <a:t>sgg</a:t>
            </a:r>
            <a:r>
              <a:rPr lang="en-GB" dirty="0"/>
              <a:t>).</a:t>
            </a:r>
            <a:endParaRPr lang="it-IT" dirty="0"/>
          </a:p>
          <a:p>
            <a:endParaRPr lang="it-IT" dirty="0"/>
          </a:p>
        </p:txBody>
      </p:sp>
    </p:spTree>
    <p:extLst>
      <p:ext uri="{BB962C8B-B14F-4D97-AF65-F5344CB8AC3E}">
        <p14:creationId xmlns:p14="http://schemas.microsoft.com/office/powerpoint/2010/main" val="39011125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When the “source text” cannot circulate in its target environment, the translated text will take its place. In other words, a translation represents the “source text” in the same way a lawyer represents a client. This means that a translation is an incessant work of mediation. Many authors have stressed this characteristic and have insisted on the “special proxy” received by the translation. Through the “proxy” the translation can act in the name of the “source text”.</a:t>
            </a:r>
            <a:endParaRPr lang="it-IT" dirty="0"/>
          </a:p>
          <a:p>
            <a:endParaRPr lang="it-IT" dirty="0"/>
          </a:p>
        </p:txBody>
      </p:sp>
    </p:spTree>
    <p:extLst>
      <p:ext uri="{BB962C8B-B14F-4D97-AF65-F5344CB8AC3E}">
        <p14:creationId xmlns:p14="http://schemas.microsoft.com/office/powerpoint/2010/main" val="1068988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For example Brian </a:t>
            </a:r>
            <a:r>
              <a:rPr lang="en-US" dirty="0" err="1"/>
              <a:t>Mossop</a:t>
            </a:r>
            <a:r>
              <a:rPr lang="en-US" dirty="0"/>
              <a:t> </a:t>
            </a:r>
            <a:r>
              <a:rPr lang="en-US" dirty="0" err="1"/>
              <a:t>defgines</a:t>
            </a:r>
            <a:r>
              <a:rPr lang="en-US" dirty="0"/>
              <a:t> the translator  as a person “X who writes to C what A wrote to B” (</a:t>
            </a:r>
            <a:r>
              <a:rPr lang="en-US" dirty="0" err="1"/>
              <a:t>Mossop</a:t>
            </a:r>
            <a:r>
              <a:rPr lang="en-US" dirty="0"/>
              <a:t> 1983: 246); </a:t>
            </a:r>
            <a:r>
              <a:rPr lang="en-US" dirty="0" err="1"/>
              <a:t>Vilen</a:t>
            </a:r>
            <a:r>
              <a:rPr lang="en-US" dirty="0"/>
              <a:t> </a:t>
            </a:r>
            <a:r>
              <a:rPr lang="en-US" dirty="0" err="1"/>
              <a:t>Kommissarov</a:t>
            </a:r>
            <a:r>
              <a:rPr lang="en-US" dirty="0"/>
              <a:t> writes that translation is “a delegate plenipotentiary of the source text”  (</a:t>
            </a:r>
            <a:r>
              <a:rPr lang="en-US" dirty="0" err="1"/>
              <a:t>Kommissarov</a:t>
            </a:r>
            <a:r>
              <a:rPr lang="en-US" dirty="0"/>
              <a:t> 1996: 370); Susan </a:t>
            </a:r>
            <a:r>
              <a:rPr lang="en-US" dirty="0" err="1"/>
              <a:t>Petrilli</a:t>
            </a:r>
            <a:r>
              <a:rPr lang="en-US" dirty="0"/>
              <a:t> defines translation as an indirect speech disguised as a direct speech  (</a:t>
            </a:r>
            <a:r>
              <a:rPr lang="en-US" dirty="0" err="1"/>
              <a:t>cfr</a:t>
            </a:r>
            <a:r>
              <a:rPr lang="en-US" dirty="0"/>
              <a:t>. </a:t>
            </a:r>
            <a:r>
              <a:rPr lang="en-US" dirty="0" err="1"/>
              <a:t>Petrilli</a:t>
            </a:r>
            <a:r>
              <a:rPr lang="en-US" dirty="0"/>
              <a:t> 1999/2000a: 12) and Andrew </a:t>
            </a:r>
            <a:r>
              <a:rPr lang="en-US" dirty="0" err="1"/>
              <a:t>Chesterman</a:t>
            </a:r>
            <a:r>
              <a:rPr lang="en-US" dirty="0"/>
              <a:t> writes that a translation: “</a:t>
            </a:r>
            <a:r>
              <a:rPr lang="en-GB" dirty="0"/>
              <a:t>Is a text in one language (target language) that counts as another text in another language (source language) for some purpose.</a:t>
            </a:r>
            <a:r>
              <a:rPr lang="en-US" dirty="0"/>
              <a:t>” (</a:t>
            </a:r>
            <a:r>
              <a:rPr lang="en-US" dirty="0" err="1"/>
              <a:t>Chesterman</a:t>
            </a:r>
            <a:r>
              <a:rPr lang="en-US" dirty="0"/>
              <a:t> 2003, </a:t>
            </a:r>
            <a:r>
              <a:rPr lang="en-US" dirty="0" err="1"/>
              <a:t>s.p</a:t>
            </a:r>
            <a:r>
              <a:rPr lang="en-US" dirty="0"/>
              <a:t>.). All these definitions concern the “special proxy” received by translation that can act in the target environment in name of the original. To act in name of the original specify the third feature of translation: mediation. </a:t>
            </a:r>
            <a:endParaRPr lang="it-IT"/>
          </a:p>
          <a:p>
            <a:endParaRPr lang="it-IT"/>
          </a:p>
        </p:txBody>
      </p:sp>
    </p:spTree>
    <p:extLst>
      <p:ext uri="{BB962C8B-B14F-4D97-AF65-F5344CB8AC3E}">
        <p14:creationId xmlns:p14="http://schemas.microsoft.com/office/powerpoint/2010/main" val="39621152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Equivalence</a:t>
            </a:r>
            <a:endParaRPr lang="it-IT" dirty="0"/>
          </a:p>
        </p:txBody>
      </p:sp>
      <p:sp>
        <p:nvSpPr>
          <p:cNvPr id="3" name="Segnaposto contenuto 2"/>
          <p:cNvSpPr>
            <a:spLocks noGrp="1"/>
          </p:cNvSpPr>
          <p:nvPr>
            <p:ph idx="1"/>
          </p:nvPr>
        </p:nvSpPr>
        <p:spPr>
          <a:xfrm>
            <a:off x="457200" y="1842148"/>
            <a:ext cx="7620000" cy="4558651"/>
          </a:xfrm>
        </p:spPr>
        <p:txBody>
          <a:bodyPr>
            <a:normAutofit/>
          </a:bodyPr>
          <a:lstStyle/>
          <a:p>
            <a:r>
              <a:rPr lang="en-GB" sz="2800" dirty="0"/>
              <a:t>Often, in Translation Studies</a:t>
            </a:r>
            <a:r>
              <a:rPr lang="en-GB" sz="2800" i="1" dirty="0"/>
              <a:t>,</a:t>
            </a:r>
            <a:r>
              <a:rPr lang="en-GB" sz="2800" dirty="0"/>
              <a:t> the concept of ‘equivalence’ is mentioned, and it is maybe the most discussed issue concerning translation. </a:t>
            </a:r>
            <a:endParaRPr lang="it-IT" sz="2800" dirty="0"/>
          </a:p>
          <a:p>
            <a:endParaRPr lang="it-IT" sz="2800" dirty="0"/>
          </a:p>
        </p:txBody>
      </p:sp>
    </p:spTree>
    <p:extLst>
      <p:ext uri="{BB962C8B-B14F-4D97-AF65-F5344CB8AC3E}">
        <p14:creationId xmlns:p14="http://schemas.microsoft.com/office/powerpoint/2010/main" val="14179477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dirty="0"/>
              <a:t>In the topic of equivalence a special role has been played by Eugene </a:t>
            </a:r>
            <a:r>
              <a:rPr lang="en-US" dirty="0" err="1"/>
              <a:t>Nida</a:t>
            </a:r>
            <a:r>
              <a:rPr lang="en-US" dirty="0"/>
              <a:t>. </a:t>
            </a:r>
            <a:endParaRPr lang="en-US" dirty="0" smtClean="0"/>
          </a:p>
          <a:p>
            <a:r>
              <a:rPr lang="en-US" dirty="0" smtClean="0"/>
              <a:t>He </a:t>
            </a:r>
            <a:r>
              <a:rPr lang="en-US" dirty="0"/>
              <a:t>is particularly important because in his model he has recognized the non-linguistic specificity of the issue. Of special relevance is his distinction between a formal and dynamic equivalence. While formal equivalence pays attention to the correspondences between form and content, the dynamic one is achieved when in the target language are created the same communicative relations existing between message and receiver in the source language. In this way </a:t>
            </a:r>
            <a:r>
              <a:rPr lang="en-US" dirty="0" err="1"/>
              <a:t>Nida</a:t>
            </a:r>
            <a:r>
              <a:rPr lang="en-US" dirty="0"/>
              <a:t> redefined the concept of fidelity </a:t>
            </a:r>
            <a:r>
              <a:rPr lang="en-US" dirty="0" err="1"/>
              <a:t>rediscussing</a:t>
            </a:r>
            <a:r>
              <a:rPr lang="en-US" dirty="0"/>
              <a:t> the terms of the problem. What is interesting in </a:t>
            </a:r>
            <a:r>
              <a:rPr lang="en-US" dirty="0" err="1"/>
              <a:t>Nida</a:t>
            </a:r>
            <a:r>
              <a:rPr lang="en-US" dirty="0"/>
              <a:t> is that the concept of equivalence has many levels and particularly the 3 levels that Charles Morris developed in his theory of signs: pragmatic, syntactic and semantic.</a:t>
            </a:r>
            <a:endParaRPr lang="it-IT" dirty="0"/>
          </a:p>
          <a:p>
            <a:endParaRPr lang="it-IT" dirty="0"/>
          </a:p>
        </p:txBody>
      </p:sp>
    </p:spTree>
    <p:extLst>
      <p:ext uri="{BB962C8B-B14F-4D97-AF65-F5344CB8AC3E}">
        <p14:creationId xmlns:p14="http://schemas.microsoft.com/office/powerpoint/2010/main" val="37273666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800" dirty="0" err="1"/>
              <a:t>Nida</a:t>
            </a:r>
            <a:r>
              <a:rPr lang="en-US" sz="2800" dirty="0"/>
              <a:t> was a genius, but his perspective reveals what we have called with Berman the ideology of translation in the Western framework. </a:t>
            </a:r>
            <a:endParaRPr lang="en-US" sz="2800" dirty="0" smtClean="0"/>
          </a:p>
          <a:p>
            <a:r>
              <a:rPr lang="en-US" sz="2800" dirty="0" smtClean="0"/>
              <a:t>It </a:t>
            </a:r>
            <a:r>
              <a:rPr lang="en-US" sz="2800" dirty="0"/>
              <a:t>is present here the idea that the meaning can be saved in the original sense after it has been deprived of its “body”. </a:t>
            </a:r>
            <a:endParaRPr lang="it-IT" sz="2800" dirty="0"/>
          </a:p>
          <a:p>
            <a:endParaRPr lang="it-IT" dirty="0"/>
          </a:p>
        </p:txBody>
      </p:sp>
    </p:spTree>
    <p:extLst>
      <p:ext uri="{BB962C8B-B14F-4D97-AF65-F5344CB8AC3E}">
        <p14:creationId xmlns:p14="http://schemas.microsoft.com/office/powerpoint/2010/main" val="30078291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800" dirty="0"/>
              <a:t>By my perspective I have insisted that </a:t>
            </a:r>
            <a:r>
              <a:rPr lang="en-US" sz="2800" b="1" dirty="0"/>
              <a:t>translating means much more of this </a:t>
            </a:r>
            <a:r>
              <a:rPr lang="en-US" sz="2800" dirty="0"/>
              <a:t>and we have to assume as a matter of fact that if similarity is one of the basis of any  translation, at the same time we cannot forget the difference that inevitably exists between the two texts and the work of mediation of the translator .</a:t>
            </a:r>
            <a:endParaRPr lang="it-IT" sz="2800" dirty="0"/>
          </a:p>
          <a:p>
            <a:endParaRPr lang="it-IT" dirty="0"/>
          </a:p>
        </p:txBody>
      </p:sp>
    </p:spTree>
    <p:extLst>
      <p:ext uri="{BB962C8B-B14F-4D97-AF65-F5344CB8AC3E}">
        <p14:creationId xmlns:p14="http://schemas.microsoft.com/office/powerpoint/2010/main" val="33546590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We can therefore expect that in the future, the concept which has underpinned translation for such a long time, that is to say an </a:t>
            </a:r>
            <a:r>
              <a:rPr lang="en-GB" sz="2800" dirty="0" smtClean="0"/>
              <a:t>equivalence </a:t>
            </a:r>
            <a:r>
              <a:rPr lang="en-GB" sz="2800" dirty="0"/>
              <a:t>between stable texts which are so to speak "</a:t>
            </a:r>
            <a:r>
              <a:rPr lang="en-GB" sz="2800" dirty="0" smtClean="0"/>
              <a:t>objective," </a:t>
            </a:r>
            <a:r>
              <a:rPr lang="en-GB" sz="2800" dirty="0"/>
              <a:t>will be weakened. </a:t>
            </a:r>
            <a:endParaRPr lang="it-IT" sz="2800" dirty="0"/>
          </a:p>
        </p:txBody>
      </p:sp>
    </p:spTree>
    <p:extLst>
      <p:ext uri="{BB962C8B-B14F-4D97-AF65-F5344CB8AC3E}">
        <p14:creationId xmlns:p14="http://schemas.microsoft.com/office/powerpoint/2010/main" val="10419290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325562"/>
          </a:xfrm>
        </p:spPr>
        <p:txBody>
          <a:bodyPr/>
          <a:lstStyle/>
          <a:p>
            <a:r>
              <a:rPr lang="en-US" dirty="0"/>
              <a:t>The perception of translators  in society. </a:t>
            </a:r>
            <a:endParaRPr lang="it-IT" dirty="0"/>
          </a:p>
        </p:txBody>
      </p:sp>
      <p:sp>
        <p:nvSpPr>
          <p:cNvPr id="3" name="Segnaposto contenuto 2"/>
          <p:cNvSpPr>
            <a:spLocks noGrp="1"/>
          </p:cNvSpPr>
          <p:nvPr>
            <p:ph idx="1"/>
          </p:nvPr>
        </p:nvSpPr>
        <p:spPr>
          <a:xfrm>
            <a:off x="457200" y="1933684"/>
            <a:ext cx="7620000" cy="4467116"/>
          </a:xfrm>
        </p:spPr>
        <p:txBody>
          <a:bodyPr/>
          <a:lstStyle/>
          <a:p>
            <a:r>
              <a:rPr lang="en-US" dirty="0"/>
              <a:t>Translation reminds us of the fragility of the instruments we use to build our individual and collective identity. </a:t>
            </a:r>
            <a:endParaRPr lang="en-US" dirty="0" smtClean="0"/>
          </a:p>
          <a:p>
            <a:r>
              <a:rPr lang="en-US" dirty="0" smtClean="0"/>
              <a:t>We </a:t>
            </a:r>
            <a:r>
              <a:rPr lang="en-US" dirty="0"/>
              <a:t>feel Italian or German or French because we share inside our group some cultural conventions among which stand out language or languages we learned when we were children. Language constitutes, and at the same time represents, the framework of values which we feel as our home. </a:t>
            </a:r>
            <a:endParaRPr lang="en-US" dirty="0" smtClean="0"/>
          </a:p>
          <a:p>
            <a:r>
              <a:rPr lang="en-US" dirty="0" smtClean="0"/>
              <a:t>Language </a:t>
            </a:r>
            <a:r>
              <a:rPr lang="en-US" dirty="0"/>
              <a:t>therefore is probably the most powerful identity-forming instrument. It permits us to know who we are marking out a boundary between us and the others who speak, have a behavior and think differently from us.</a:t>
            </a:r>
            <a:endParaRPr lang="it-IT" dirty="0"/>
          </a:p>
          <a:p>
            <a:endParaRPr lang="it-IT" dirty="0"/>
          </a:p>
        </p:txBody>
      </p:sp>
    </p:spTree>
    <p:extLst>
      <p:ext uri="{BB962C8B-B14F-4D97-AF65-F5344CB8AC3E}">
        <p14:creationId xmlns:p14="http://schemas.microsoft.com/office/powerpoint/2010/main" val="21231981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From this point of view, translators are an exception. </a:t>
            </a:r>
            <a:endParaRPr lang="en-US" sz="2800" dirty="0" smtClean="0"/>
          </a:p>
          <a:p>
            <a:r>
              <a:rPr lang="en-US" sz="2800" dirty="0" smtClean="0"/>
              <a:t>Not </a:t>
            </a:r>
            <a:r>
              <a:rPr lang="en-US" sz="2800" dirty="0"/>
              <a:t>only do translators speak more than one language but also they spend all their life on a boundary. It is a scandal that sometimes provokes a sort of anxiety in the “social body.” </a:t>
            </a:r>
            <a:endParaRPr lang="it-IT" sz="2800" dirty="0"/>
          </a:p>
        </p:txBody>
      </p:sp>
    </p:spTree>
    <p:extLst>
      <p:ext uri="{BB962C8B-B14F-4D97-AF65-F5344CB8AC3E}">
        <p14:creationId xmlns:p14="http://schemas.microsoft.com/office/powerpoint/2010/main" val="22699102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It is comprehensible therefore that different cultures have developed defenses again the scandal of translation. </a:t>
            </a:r>
            <a:endParaRPr lang="en-US" sz="2800" dirty="0" smtClean="0"/>
          </a:p>
          <a:p>
            <a:r>
              <a:rPr lang="en-US" sz="2800" dirty="0" smtClean="0"/>
              <a:t>One </a:t>
            </a:r>
            <a:r>
              <a:rPr lang="en-US" sz="2800" dirty="0"/>
              <a:t>of these is the simple misrecognition. </a:t>
            </a:r>
            <a:endParaRPr lang="en-US" sz="2800" dirty="0" smtClean="0"/>
          </a:p>
          <a:p>
            <a:r>
              <a:rPr lang="en-US" sz="2800" dirty="0" smtClean="0"/>
              <a:t>We </a:t>
            </a:r>
            <a:r>
              <a:rPr lang="en-US" sz="2800" dirty="0"/>
              <a:t>are constantly surrounded by translation but we don't pay attention to it even when it is not difficult to notice it. Another defense built by the society against the scandal of translation is the “translator invisibility.” </a:t>
            </a:r>
            <a:endParaRPr lang="it-IT" sz="2800" dirty="0"/>
          </a:p>
        </p:txBody>
      </p:sp>
    </p:spTree>
    <p:extLst>
      <p:ext uri="{BB962C8B-B14F-4D97-AF65-F5344CB8AC3E}">
        <p14:creationId xmlns:p14="http://schemas.microsoft.com/office/powerpoint/2010/main" val="5982556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According to this idea the translator is someone who exists between the “original” and the translation but does not appear between the translation and the final reader. It is a case well studied in Translation Studies, especially thanks to the work of Lawrence </a:t>
            </a:r>
            <a:r>
              <a:rPr lang="en-US" sz="2800" dirty="0" err="1"/>
              <a:t>Venuti</a:t>
            </a:r>
            <a:r>
              <a:rPr lang="en-US" sz="2800" dirty="0"/>
              <a:t> (</a:t>
            </a:r>
            <a:r>
              <a:rPr lang="en-US" sz="2800" dirty="0" err="1"/>
              <a:t>Venuti</a:t>
            </a:r>
            <a:r>
              <a:rPr lang="en-US" sz="2800" dirty="0"/>
              <a:t> 1995, 1998). </a:t>
            </a:r>
            <a:r>
              <a:rPr lang="en-US" sz="2800" dirty="0" err="1"/>
              <a:t>Venuti</a:t>
            </a:r>
            <a:r>
              <a:rPr lang="en-US" sz="2800" dirty="0"/>
              <a:t> writes that translated literature has little recognition and it is marginalized. The norms on copyright institutionalize this marginalization and the activity of translators stays in shadow. </a:t>
            </a:r>
            <a:endParaRPr lang="it-IT" sz="2800" dirty="0"/>
          </a:p>
        </p:txBody>
      </p:sp>
    </p:spTree>
    <p:extLst>
      <p:ext uri="{BB962C8B-B14F-4D97-AF65-F5344CB8AC3E}">
        <p14:creationId xmlns:p14="http://schemas.microsoft.com/office/powerpoint/2010/main" val="41922016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On an intellectual plane things don't change too much. </a:t>
            </a:r>
            <a:endParaRPr lang="en-US" sz="2800" dirty="0" smtClean="0"/>
          </a:p>
          <a:p>
            <a:r>
              <a:rPr lang="en-US" sz="2800" dirty="0" smtClean="0"/>
              <a:t>Translation </a:t>
            </a:r>
            <a:r>
              <a:rPr lang="en-US" sz="2800" dirty="0"/>
              <a:t>has been traditionally treated with linguistic tools that often have proposed a mechanical idea of equivalence. </a:t>
            </a:r>
            <a:endParaRPr lang="en-US" sz="2800" dirty="0" smtClean="0"/>
          </a:p>
          <a:p>
            <a:r>
              <a:rPr lang="en-US" sz="2800" dirty="0" smtClean="0"/>
              <a:t>In </a:t>
            </a:r>
            <a:r>
              <a:rPr lang="en-US" sz="2800" dirty="0"/>
              <a:t>this way the active and creative contribution of the translator as one of the agents who develops and molds his/her own culture has been ignored (see also Pym 1999).</a:t>
            </a:r>
            <a:endParaRPr lang="it-IT" sz="2800" dirty="0"/>
          </a:p>
          <a:p>
            <a:endParaRPr lang="it-IT" sz="2800" dirty="0"/>
          </a:p>
        </p:txBody>
      </p:sp>
    </p:spTree>
    <p:extLst>
      <p:ext uri="{BB962C8B-B14F-4D97-AF65-F5344CB8AC3E}">
        <p14:creationId xmlns:p14="http://schemas.microsoft.com/office/powerpoint/2010/main" val="19116141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7620000" cy="1590396"/>
          </a:xfrm>
        </p:spPr>
        <p:txBody>
          <a:bodyPr/>
          <a:lstStyle/>
          <a:p>
            <a:r>
              <a:rPr lang="en-US" dirty="0"/>
              <a:t>The theoretical and practical training of a </a:t>
            </a:r>
            <a:r>
              <a:rPr lang="en-US" dirty="0" smtClean="0"/>
              <a:t>translator</a:t>
            </a:r>
            <a:endParaRPr lang="it-IT" dirty="0"/>
          </a:p>
        </p:txBody>
      </p:sp>
      <p:sp>
        <p:nvSpPr>
          <p:cNvPr id="3" name="Segnaposto contenuto 2"/>
          <p:cNvSpPr>
            <a:spLocks noGrp="1"/>
          </p:cNvSpPr>
          <p:nvPr>
            <p:ph idx="1"/>
          </p:nvPr>
        </p:nvSpPr>
        <p:spPr>
          <a:xfrm>
            <a:off x="457200" y="2093870"/>
            <a:ext cx="7620000" cy="4306929"/>
          </a:xfrm>
        </p:spPr>
        <p:txBody>
          <a:bodyPr/>
          <a:lstStyle/>
          <a:p>
            <a:r>
              <a:rPr lang="en-US" dirty="0"/>
              <a:t>Is it useful to speak of theory in translators' training? </a:t>
            </a:r>
            <a:endParaRPr lang="en-US" dirty="0" smtClean="0"/>
          </a:p>
          <a:p>
            <a:r>
              <a:rPr lang="en-US" dirty="0"/>
              <a:t>I</a:t>
            </a:r>
            <a:r>
              <a:rPr lang="en-US" dirty="0" smtClean="0"/>
              <a:t> </a:t>
            </a:r>
            <a:r>
              <a:rPr lang="en-US" dirty="0"/>
              <a:t>think that it can be useful because it permits translators and trainers to think about the ideas that institutions and society have on translation. </a:t>
            </a:r>
            <a:endParaRPr lang="en-US" dirty="0" smtClean="0"/>
          </a:p>
          <a:p>
            <a:r>
              <a:rPr lang="en-US" dirty="0" smtClean="0"/>
              <a:t>These </a:t>
            </a:r>
            <a:r>
              <a:rPr lang="en-US" dirty="0"/>
              <a:t>ideas are not always evident but they influence translation practices. </a:t>
            </a:r>
            <a:endParaRPr lang="en-US" dirty="0" smtClean="0"/>
          </a:p>
          <a:p>
            <a:r>
              <a:rPr lang="en-US" dirty="0" smtClean="0"/>
              <a:t>Theory </a:t>
            </a:r>
            <a:r>
              <a:rPr lang="en-US" dirty="0"/>
              <a:t>offers therefore the possibility to ponder about some central questions.</a:t>
            </a:r>
            <a:endParaRPr lang="it-IT" dirty="0"/>
          </a:p>
          <a:p>
            <a:endParaRPr lang="it-IT" dirty="0"/>
          </a:p>
        </p:txBody>
      </p:sp>
    </p:spTree>
    <p:extLst>
      <p:ext uri="{BB962C8B-B14F-4D97-AF65-F5344CB8AC3E}">
        <p14:creationId xmlns:p14="http://schemas.microsoft.com/office/powerpoint/2010/main" val="26173633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Translation is changing quickly thanks to the huge quantity of information that we all have at our disposal, but also thanks to the growth of the intercultural contacts and the use of Internet. The need for translation is growing constantly</a:t>
            </a:r>
            <a:r>
              <a:rPr lang="en-US" dirty="0" smtClean="0"/>
              <a:t>.</a:t>
            </a:r>
          </a:p>
          <a:p>
            <a:r>
              <a:rPr lang="en-US" dirty="0" smtClean="0"/>
              <a:t> </a:t>
            </a:r>
            <a:r>
              <a:rPr lang="en-US" dirty="0"/>
              <a:t>A translator today cannot work well without a large breadth of knowledge, and above all of new technologies. </a:t>
            </a:r>
            <a:endParaRPr lang="en-US" dirty="0" smtClean="0"/>
          </a:p>
          <a:p>
            <a:r>
              <a:rPr lang="en-US" dirty="0" smtClean="0"/>
              <a:t>But </a:t>
            </a:r>
            <a:r>
              <a:rPr lang="en-US" dirty="0"/>
              <a:t>technical training is not enough. New technologies have pushed a big change that needs also a solid theoretical basis to face the continuous changes in an intelligent and productive way. </a:t>
            </a:r>
            <a:endParaRPr lang="it-IT" dirty="0"/>
          </a:p>
        </p:txBody>
      </p:sp>
    </p:spTree>
    <p:extLst>
      <p:ext uri="{BB962C8B-B14F-4D97-AF65-F5344CB8AC3E}">
        <p14:creationId xmlns:p14="http://schemas.microsoft.com/office/powerpoint/2010/main" val="39311660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The world needs translators who not only are able to use technology but who also are able to interpret correctly the function of technologies. This discourse is valid for every kind of translation. </a:t>
            </a:r>
            <a:endParaRPr lang="en-US" dirty="0" smtClean="0"/>
          </a:p>
          <a:p>
            <a:r>
              <a:rPr lang="en-US" dirty="0" smtClean="0"/>
              <a:t>This </a:t>
            </a:r>
            <a:r>
              <a:rPr lang="en-US" dirty="0"/>
              <a:t>is a part of his/her knowledge, of his/her intellectual role. And only in this framework he/her will no longer be invisible. </a:t>
            </a:r>
            <a:endParaRPr lang="en-US" dirty="0" smtClean="0"/>
          </a:p>
          <a:p>
            <a:r>
              <a:rPr lang="en-US" dirty="0" smtClean="0"/>
              <a:t>The </a:t>
            </a:r>
            <a:r>
              <a:rPr lang="en-US" dirty="0"/>
              <a:t>translator is invisible when he/her is not aware of his/her social role. This probably has been the big problem of translators in the past.</a:t>
            </a:r>
            <a:endParaRPr lang="it-IT" dirty="0"/>
          </a:p>
          <a:p>
            <a:endParaRPr lang="it-IT" dirty="0"/>
          </a:p>
        </p:txBody>
      </p:sp>
    </p:spTree>
    <p:extLst>
      <p:ext uri="{BB962C8B-B14F-4D97-AF65-F5344CB8AC3E}">
        <p14:creationId xmlns:p14="http://schemas.microsoft.com/office/powerpoint/2010/main" val="33800145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The training of translators has to put together the craft of the translator with the awareness of the craft. But a translator can acquire the awareness of what he/she is if he/she understands his/her  social and cultural role: the relation with institutions and industry, the reasons of the prestige or of the absence of prestige of a translator in society. And also his/her role to determine the canon in a culture and language. </a:t>
            </a:r>
            <a:endParaRPr lang="en-US" dirty="0" smtClean="0"/>
          </a:p>
          <a:p>
            <a:r>
              <a:rPr lang="en-US" dirty="0" smtClean="0"/>
              <a:t>Paraphrasing </a:t>
            </a:r>
            <a:r>
              <a:rPr lang="en-US" dirty="0"/>
              <a:t>Hegel we can say that theory without practice is dumb, the practice without theory is deaf.  </a:t>
            </a:r>
            <a:endParaRPr lang="it-IT" dirty="0"/>
          </a:p>
        </p:txBody>
      </p:sp>
    </p:spTree>
    <p:extLst>
      <p:ext uri="{BB962C8B-B14F-4D97-AF65-F5344CB8AC3E}">
        <p14:creationId xmlns:p14="http://schemas.microsoft.com/office/powerpoint/2010/main" val="26807726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Hermeneutical </a:t>
            </a:r>
            <a:r>
              <a:rPr lang="en-US" dirty="0" smtClean="0"/>
              <a:t>attitude</a:t>
            </a:r>
            <a:endParaRPr lang="it-IT" dirty="0"/>
          </a:p>
        </p:txBody>
      </p:sp>
      <p:sp>
        <p:nvSpPr>
          <p:cNvPr id="3" name="Segnaposto contenuto 2"/>
          <p:cNvSpPr>
            <a:spLocks noGrp="1"/>
          </p:cNvSpPr>
          <p:nvPr>
            <p:ph idx="1"/>
          </p:nvPr>
        </p:nvSpPr>
        <p:spPr/>
        <p:txBody>
          <a:bodyPr>
            <a:normAutofit fontScale="92500" lnSpcReduction="20000"/>
          </a:bodyPr>
          <a:lstStyle/>
          <a:p>
            <a:r>
              <a:rPr lang="en-US" dirty="0"/>
              <a:t>Intelligent study and conscious practice of translation develop unique mental habits.</a:t>
            </a:r>
            <a:endParaRPr lang="it-IT" dirty="0"/>
          </a:p>
          <a:p>
            <a:r>
              <a:rPr lang="en-US" dirty="0"/>
              <a:t>The first of these habits is a very peculiar kind of interpretation. For example, many have had the experience of reading a text just for pleasure or interest, and after some time, to translate it.</a:t>
            </a:r>
            <a:br>
              <a:rPr lang="en-US" dirty="0"/>
            </a:br>
            <a:r>
              <a:rPr lang="en-US" dirty="0"/>
              <a:t>Whoever has lived this experience, should remember that during the translation he/she found much more than in his/her first reading. This is because when we read a text with the purpose to translate it, we read it with an attitude that is more suspicious, careful and comprehensible. In brief, during the translation process we try to extract all that could be helpful to produce the new text. (It is important to stress that using the word ‘text’ we do not only refer to a written page.) Nowadays translators work even more on syncretic texts, as pc programs and web pages, and they have more and more translation requests also for old media - such as television and cinema- too. With the passing of time, this interpretative intensity becomes a mental habit that can be deliberately activated.</a:t>
            </a:r>
            <a:endParaRPr lang="it-IT" dirty="0"/>
          </a:p>
          <a:p>
            <a:endParaRPr lang="it-IT" dirty="0"/>
          </a:p>
        </p:txBody>
      </p:sp>
    </p:spTree>
    <p:extLst>
      <p:ext uri="{BB962C8B-B14F-4D97-AF65-F5344CB8AC3E}">
        <p14:creationId xmlns:p14="http://schemas.microsoft.com/office/powerpoint/2010/main" val="17984107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8389"/>
            <a:ext cx="7620000" cy="2679703"/>
          </a:xfrm>
        </p:spPr>
        <p:txBody>
          <a:bodyPr/>
          <a:lstStyle/>
          <a:p>
            <a:r>
              <a:rPr lang="en-US" dirty="0"/>
              <a:t>What are the issues that characterize TS?</a:t>
            </a:r>
            <a:r>
              <a:rPr lang="it-IT" dirty="0"/>
              <a:t/>
            </a:r>
            <a:br>
              <a:rPr lang="it-IT" dirty="0"/>
            </a:br>
            <a:endParaRPr lang="it-IT" dirty="0"/>
          </a:p>
        </p:txBody>
      </p:sp>
      <p:sp>
        <p:nvSpPr>
          <p:cNvPr id="3" name="Segnaposto contenuto 2"/>
          <p:cNvSpPr>
            <a:spLocks noGrp="1"/>
          </p:cNvSpPr>
          <p:nvPr>
            <p:ph idx="1"/>
          </p:nvPr>
        </p:nvSpPr>
        <p:spPr>
          <a:xfrm>
            <a:off x="457200" y="4007902"/>
            <a:ext cx="7620000" cy="2392897"/>
          </a:xfrm>
        </p:spPr>
        <p:txBody>
          <a:bodyPr>
            <a:normAutofit/>
          </a:bodyPr>
          <a:lstStyle/>
          <a:p>
            <a:endParaRPr lang="it-IT" sz="3600" dirty="0"/>
          </a:p>
        </p:txBody>
      </p:sp>
    </p:spTree>
    <p:extLst>
      <p:ext uri="{BB962C8B-B14F-4D97-AF65-F5344CB8AC3E}">
        <p14:creationId xmlns:p14="http://schemas.microsoft.com/office/powerpoint/2010/main" val="6659571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Now, let’s go through the second couple of cognitive attitudes inspired by translation. The first derives from the fact that translating is an experience and knowledge (or better yet, it is knowledge because it is an experience).</a:t>
            </a:r>
            <a:endParaRPr lang="it-IT" dirty="0"/>
          </a:p>
          <a:p>
            <a:r>
              <a:rPr lang="en-US" dirty="0"/>
              <a:t>With a new project of translation begins a new phase of study and thinking: it is necessary to have a good knowledge of the matter of translation and study carefully the source text, then the translator has to understand the target context and should define the function of the message he’s elaborating. At the end of this phase, all piled up knowledge has to become the new text.</a:t>
            </a:r>
            <a:endParaRPr lang="it-IT" dirty="0"/>
          </a:p>
        </p:txBody>
      </p:sp>
    </p:spTree>
    <p:extLst>
      <p:ext uri="{BB962C8B-B14F-4D97-AF65-F5344CB8AC3E}">
        <p14:creationId xmlns:p14="http://schemas.microsoft.com/office/powerpoint/2010/main" val="6314680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The second element of this couple is a common characteristic of translation: the provisional nature of translation, which derives from at least three factors.</a:t>
            </a:r>
            <a:br>
              <a:rPr lang="en-US" dirty="0"/>
            </a:br>
            <a:r>
              <a:rPr lang="en-US" dirty="0"/>
              <a:t>	First of all, there is revision practice: translators know that everything they write can be rewritten by themselves or by other people. </a:t>
            </a:r>
            <a:br>
              <a:rPr lang="en-US" dirty="0"/>
            </a:br>
            <a:r>
              <a:rPr lang="en-US" dirty="0"/>
              <a:t>	Second, if ten translators translate the same original text, it does not matter how fixed  it is, they will produce ten different translations. </a:t>
            </a:r>
            <a:br>
              <a:rPr lang="en-US" dirty="0"/>
            </a:br>
            <a:r>
              <a:rPr lang="en-US" dirty="0"/>
              <a:t>	Ultimately, it is not unusual that some fundamental texts will be translated again (the Bible for example). </a:t>
            </a:r>
            <a:endParaRPr lang="it-IT" dirty="0"/>
          </a:p>
        </p:txBody>
      </p:sp>
    </p:spTree>
    <p:extLst>
      <p:ext uri="{BB962C8B-B14F-4D97-AF65-F5344CB8AC3E}">
        <p14:creationId xmlns:p14="http://schemas.microsoft.com/office/powerpoint/2010/main" val="21495114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For these and other reasons, translators have always been aware of a fact that scholars discovered just a few years ago: a text is not a fixed and invariable entity, but it is an “apparatus that generates interpretations”, just to quote Umberto Eco (Eco 1983).</a:t>
            </a:r>
            <a:endParaRPr lang="it-IT" dirty="0"/>
          </a:p>
          <a:p>
            <a:r>
              <a:rPr lang="en-US" dirty="0"/>
              <a:t>The fusion of pragmatism and awareness of translation’s provisional nature is a good blend.</a:t>
            </a:r>
            <a:endParaRPr lang="it-IT" dirty="0"/>
          </a:p>
          <a:p>
            <a:r>
              <a:rPr lang="en-US" dirty="0"/>
              <a:t> </a:t>
            </a:r>
            <a:endParaRPr lang="it-IT" dirty="0"/>
          </a:p>
          <a:p>
            <a:pPr marL="114300" indent="0">
              <a:buNone/>
            </a:pPr>
            <a:endParaRPr lang="it-IT"/>
          </a:p>
        </p:txBody>
      </p:sp>
    </p:spTree>
    <p:extLst>
      <p:ext uri="{BB962C8B-B14F-4D97-AF65-F5344CB8AC3E}">
        <p14:creationId xmlns:p14="http://schemas.microsoft.com/office/powerpoint/2010/main" val="20004422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If before the mind needed to be open and consider all possibilities allowed by the original text, now the mind has to close and choose among the alternatives to build up the new text. </a:t>
            </a:r>
            <a:br>
              <a:rPr lang="en-US" dirty="0"/>
            </a:br>
            <a:r>
              <a:rPr lang="en-US" dirty="0"/>
              <a:t>The mental habit induced by this exercise is simply pragmatism that is the ability to evaluate ideas and their predictable practical consequences.  </a:t>
            </a:r>
            <a:endParaRPr lang="it-IT" dirty="0"/>
          </a:p>
        </p:txBody>
      </p:sp>
    </p:spTree>
    <p:extLst>
      <p:ext uri="{BB962C8B-B14F-4D97-AF65-F5344CB8AC3E}">
        <p14:creationId xmlns:p14="http://schemas.microsoft.com/office/powerpoint/2010/main" val="33344351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 </a:t>
            </a:r>
            <a:r>
              <a:rPr lang="it-IT" dirty="0" err="1" smtClean="0"/>
              <a:t>finally</a:t>
            </a:r>
            <a:r>
              <a:rPr lang="it-IT" dirty="0" smtClean="0"/>
              <a:t>: </a:t>
            </a:r>
            <a:r>
              <a:rPr lang="en-US" dirty="0" smtClean="0"/>
              <a:t>Sensitivity</a:t>
            </a:r>
            <a:endParaRPr lang="it-IT" dirty="0"/>
          </a:p>
        </p:txBody>
      </p:sp>
      <p:sp>
        <p:nvSpPr>
          <p:cNvPr id="3" name="Segnaposto contenuto 2"/>
          <p:cNvSpPr>
            <a:spLocks noGrp="1"/>
          </p:cNvSpPr>
          <p:nvPr>
            <p:ph idx="1"/>
          </p:nvPr>
        </p:nvSpPr>
        <p:spPr/>
        <p:txBody>
          <a:bodyPr/>
          <a:lstStyle/>
          <a:p>
            <a:r>
              <a:rPr lang="en-US" dirty="0"/>
              <a:t>We have proposed three characteristics that are fundamental to understand translation: similarity, difference and mediation. What does it mean to work with similarity, difference and mediation?</a:t>
            </a:r>
            <a:endParaRPr lang="it-IT" dirty="0"/>
          </a:p>
          <a:p>
            <a:r>
              <a:rPr lang="en-US" dirty="0"/>
              <a:t>A qualified translator is used to finding out analogies between different entities; he does not fear differences and finds compromises or unknown solutions, even where it seems there are only contradictions.</a:t>
            </a:r>
            <a:endParaRPr lang="it-IT" dirty="0"/>
          </a:p>
          <a:p>
            <a:r>
              <a:rPr lang="en-US" dirty="0"/>
              <a:t>The novelty is that these characteristics lie deeply in the beliefs, wishes, mental states which motivate the actions of linguistic and cultural mediators. It is a kind of sensitivity - or, to be more precise- of a general attitude a translator shows in different ways towards every kind of text.</a:t>
            </a:r>
            <a:endParaRPr lang="it-IT" dirty="0"/>
          </a:p>
        </p:txBody>
      </p:sp>
    </p:spTree>
    <p:extLst>
      <p:ext uri="{BB962C8B-B14F-4D97-AF65-F5344CB8AC3E}">
        <p14:creationId xmlns:p14="http://schemas.microsoft.com/office/powerpoint/2010/main" val="21694880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9027" y="291271"/>
            <a:ext cx="7620000" cy="683633"/>
          </a:xfrm>
        </p:spPr>
        <p:txBody>
          <a:bodyPr/>
          <a:lstStyle/>
          <a:p>
            <a:endParaRPr lang="it-IT"/>
          </a:p>
        </p:txBody>
      </p:sp>
      <p:sp>
        <p:nvSpPr>
          <p:cNvPr id="3" name="Segnaposto contenuto 2"/>
          <p:cNvSpPr>
            <a:spLocks noGrp="1"/>
          </p:cNvSpPr>
          <p:nvPr>
            <p:ph idx="1"/>
          </p:nvPr>
        </p:nvSpPr>
        <p:spPr>
          <a:xfrm>
            <a:off x="457200" y="1106834"/>
            <a:ext cx="7620000" cy="5293966"/>
          </a:xfrm>
        </p:spPr>
        <p:txBody>
          <a:bodyPr>
            <a:normAutofit/>
          </a:bodyPr>
          <a:lstStyle/>
          <a:p>
            <a:r>
              <a:rPr lang="en-GB" sz="3200" dirty="0"/>
              <a:t>The main aspects </a:t>
            </a:r>
            <a:r>
              <a:rPr lang="en-GB" sz="3200" dirty="0" smtClean="0"/>
              <a:t>TS </a:t>
            </a:r>
            <a:r>
              <a:rPr lang="en-GB" sz="3200" dirty="0"/>
              <a:t>research has focused on revolve around </a:t>
            </a:r>
            <a:r>
              <a:rPr lang="en-GB" sz="3200" dirty="0" smtClean="0"/>
              <a:t>the above </a:t>
            </a:r>
            <a:r>
              <a:rPr lang="en-GB" sz="3200" dirty="0"/>
              <a:t>assumptions and have led to the following </a:t>
            </a:r>
            <a:r>
              <a:rPr lang="en-GB" sz="3200" dirty="0" smtClean="0"/>
              <a:t>realisations:</a:t>
            </a:r>
            <a:endParaRPr lang="it-IT" sz="3200" dirty="0"/>
          </a:p>
        </p:txBody>
      </p:sp>
    </p:spTree>
    <p:extLst>
      <p:ext uri="{BB962C8B-B14F-4D97-AF65-F5344CB8AC3E}">
        <p14:creationId xmlns:p14="http://schemas.microsoft.com/office/powerpoint/2010/main" val="34951490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261303"/>
          </a:xfrm>
        </p:spPr>
        <p:txBody>
          <a:bodyPr/>
          <a:lstStyle/>
          <a:p>
            <a:endParaRPr lang="it-IT" dirty="0"/>
          </a:p>
        </p:txBody>
      </p:sp>
      <p:sp>
        <p:nvSpPr>
          <p:cNvPr id="3" name="Segnaposto contenuto 2"/>
          <p:cNvSpPr>
            <a:spLocks noGrp="1"/>
          </p:cNvSpPr>
          <p:nvPr>
            <p:ph idx="1"/>
          </p:nvPr>
        </p:nvSpPr>
        <p:spPr>
          <a:xfrm>
            <a:off x="457200" y="710704"/>
            <a:ext cx="7620000" cy="5690096"/>
          </a:xfrm>
        </p:spPr>
        <p:txBody>
          <a:bodyPr>
            <a:normAutofit lnSpcReduction="10000"/>
          </a:bodyPr>
          <a:lstStyle/>
          <a:p>
            <a:r>
              <a:rPr lang="en-GB" dirty="0" smtClean="0"/>
              <a:t>First </a:t>
            </a:r>
            <a:r>
              <a:rPr lang="en-GB" dirty="0"/>
              <a:t>of all, </a:t>
            </a:r>
            <a:r>
              <a:rPr lang="en-GB" b="1" dirty="0"/>
              <a:t>translation concerns texts </a:t>
            </a:r>
            <a:r>
              <a:rPr lang="en-GB" dirty="0"/>
              <a:t>and therefore complex cultural products. Secondly, </a:t>
            </a:r>
            <a:r>
              <a:rPr lang="en-GB" b="1" dirty="0"/>
              <a:t>translation is a form of rewriting</a:t>
            </a:r>
            <a:r>
              <a:rPr lang="en-GB" dirty="0"/>
              <a:t>, that is to say a textual production which departs from another text, like paraphrasing, parody and summary. Because translation entails rewriting, a </a:t>
            </a:r>
            <a:r>
              <a:rPr lang="en-GB" b="1" dirty="0"/>
              <a:t>translation changes the original text</a:t>
            </a:r>
            <a:r>
              <a:rPr lang="en-GB" dirty="0"/>
              <a:t>; it is a sort of "</a:t>
            </a:r>
            <a:r>
              <a:rPr lang="en-GB" b="1" dirty="0"/>
              <a:t>manipulation</a:t>
            </a:r>
            <a:r>
              <a:rPr lang="en-GB" dirty="0"/>
              <a:t>", a word introduced into this field by André </a:t>
            </a:r>
            <a:r>
              <a:rPr lang="en-GB" dirty="0" err="1"/>
              <a:t>Lefevere</a:t>
            </a:r>
            <a:r>
              <a:rPr lang="en-GB" dirty="0"/>
              <a:t>.  It is a manipulation which takes into consideration the expectations and requirements of the target culture but which can sometimes modify it. It is a kind of manipulation also because we translate texts departing from certain assumptions for certain purposes.  Assumptions and objectives mould the approach of the translator, influence their translating style and are influenced by the predominating </a:t>
            </a:r>
            <a:r>
              <a:rPr lang="en-GB" b="1" dirty="0"/>
              <a:t>ideologies</a:t>
            </a:r>
            <a:r>
              <a:rPr lang="en-GB" dirty="0"/>
              <a:t>. All of this tells us that </a:t>
            </a:r>
            <a:r>
              <a:rPr lang="en-GB" b="1" dirty="0"/>
              <a:t>translating is not merely a matter of transposing  meaning </a:t>
            </a:r>
            <a:r>
              <a:rPr lang="en-GB" dirty="0"/>
              <a:t>which remains unaltered from one language to another. This transfer of meaning </a:t>
            </a:r>
            <a:r>
              <a:rPr lang="en-GB" b="1" dirty="0"/>
              <a:t>undergoes transformations which in some way are of a cognitive nature</a:t>
            </a:r>
            <a:r>
              <a:rPr lang="en-GB" dirty="0"/>
              <a:t>.  </a:t>
            </a:r>
            <a:endParaRPr lang="it-IT" dirty="0"/>
          </a:p>
          <a:p>
            <a:endParaRPr lang="it-IT" dirty="0"/>
          </a:p>
        </p:txBody>
      </p:sp>
    </p:spTree>
    <p:extLst>
      <p:ext uri="{BB962C8B-B14F-4D97-AF65-F5344CB8AC3E}">
        <p14:creationId xmlns:p14="http://schemas.microsoft.com/office/powerpoint/2010/main" val="241778540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96129"/>
            <a:ext cx="7620000" cy="1118485"/>
          </a:xfrm>
        </p:spPr>
        <p:txBody>
          <a:bodyPr/>
          <a:lstStyle/>
          <a:p>
            <a:pPr lvl="0" algn="ctr"/>
            <a:r>
              <a:rPr lang="en-US" b="1" dirty="0"/>
              <a:t>Translating </a:t>
            </a:r>
            <a:r>
              <a:rPr lang="en-US" b="1" dirty="0" smtClean="0"/>
              <a:t>texts</a:t>
            </a:r>
            <a:endParaRPr lang="it-IT" dirty="0"/>
          </a:p>
        </p:txBody>
      </p:sp>
      <p:sp>
        <p:nvSpPr>
          <p:cNvPr id="3" name="Segnaposto contenuto 2"/>
          <p:cNvSpPr>
            <a:spLocks noGrp="1"/>
          </p:cNvSpPr>
          <p:nvPr>
            <p:ph idx="1"/>
          </p:nvPr>
        </p:nvSpPr>
        <p:spPr/>
        <p:txBody>
          <a:bodyPr>
            <a:normAutofit/>
          </a:bodyPr>
          <a:lstStyle/>
          <a:p>
            <a:r>
              <a:rPr lang="en-US" sz="2800" dirty="0"/>
              <a:t>The beginning of the Seventies in Linguistics meant the passage from sentence to text analysis and this had consequences also in translation. </a:t>
            </a:r>
            <a:endParaRPr lang="it-IT" sz="2800" dirty="0"/>
          </a:p>
          <a:p>
            <a:endParaRPr lang="it-IT" sz="2800" dirty="0"/>
          </a:p>
        </p:txBody>
      </p:sp>
    </p:spTree>
    <p:extLst>
      <p:ext uri="{BB962C8B-B14F-4D97-AF65-F5344CB8AC3E}">
        <p14:creationId xmlns:p14="http://schemas.microsoft.com/office/powerpoint/2010/main" val="39464847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From this perspective we can consider the work of Katharina Reiss (1976), who tried to build a typological framework used to evaluate translation. These ideas have been stressed in a later work written in collaboration with Hans J. Vermeer (Reiss–Vermeer 1984), in which the two authors assert that between source text and target text it is necessary to find a sort of inter-textual coherence which is the real translation fidelity. What is characteristic of this position is that the concept of equivalence is intended as a concept that has different levels. So, more than to try to find an equivalence that is difficult to define, it is important to conceive translation as an attempt to put into dialogue two texts by identifying functions and text types. </a:t>
            </a:r>
            <a:endParaRPr lang="it-IT" dirty="0"/>
          </a:p>
          <a:p>
            <a:endParaRPr lang="it-IT" dirty="0"/>
          </a:p>
        </p:txBody>
      </p:sp>
    </p:spTree>
    <p:extLst>
      <p:ext uri="{BB962C8B-B14F-4D97-AF65-F5344CB8AC3E}">
        <p14:creationId xmlns:p14="http://schemas.microsoft.com/office/powerpoint/2010/main" val="22803427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The contributions of German scholars </a:t>
            </a:r>
            <a:r>
              <a:rPr lang="en-GB" dirty="0" err="1"/>
              <a:t>Reiß</a:t>
            </a:r>
            <a:r>
              <a:rPr lang="en-GB" dirty="0"/>
              <a:t> </a:t>
            </a:r>
            <a:r>
              <a:rPr lang="en-GB" dirty="0" smtClean="0"/>
              <a:t>and </a:t>
            </a:r>
            <a:r>
              <a:rPr lang="en-GB" dirty="0"/>
              <a:t>Vermeer and, generally speaking, the approach of the German functionalist school of thought, are at the basis of the development of Nord's functionalist theory (2010), which was created in an attempt to create a link between two stances which were being re-suggested in those years. </a:t>
            </a:r>
            <a:endParaRPr lang="en-GB" dirty="0" smtClean="0"/>
          </a:p>
          <a:p>
            <a:r>
              <a:rPr lang="en-GB" dirty="0"/>
              <a:t>I</a:t>
            </a:r>
            <a:r>
              <a:rPr lang="en-GB" dirty="0" smtClean="0"/>
              <a:t>f</a:t>
            </a:r>
            <a:r>
              <a:rPr lang="en-GB" dirty="0"/>
              <a:t>, on the one hand, the supporters of the </a:t>
            </a:r>
            <a:r>
              <a:rPr lang="en-GB" b="1" dirty="0" err="1"/>
              <a:t>Skopostheorie</a:t>
            </a:r>
            <a:r>
              <a:rPr lang="en-GB" dirty="0"/>
              <a:t> places the </a:t>
            </a:r>
            <a:r>
              <a:rPr lang="en-GB" dirty="0" err="1"/>
              <a:t>skopos</a:t>
            </a:r>
            <a:r>
              <a:rPr lang="en-GB" dirty="0"/>
              <a:t> of translation at the forefront (the function of the </a:t>
            </a:r>
            <a:r>
              <a:rPr lang="en-GB" dirty="0" smtClean="0"/>
              <a:t>text </a:t>
            </a:r>
            <a:r>
              <a:rPr lang="en-GB" dirty="0"/>
              <a:t>in its social and cultural context), on the other, those who opposed this theory continued to stress the importance of faithfulness of the source (</a:t>
            </a:r>
            <a:r>
              <a:rPr lang="en-GB" dirty="0" err="1"/>
              <a:t>Cinato</a:t>
            </a:r>
            <a:r>
              <a:rPr lang="en-GB" dirty="0"/>
              <a:t>, </a:t>
            </a:r>
            <a:r>
              <a:rPr lang="en-GB" dirty="0" err="1"/>
              <a:t>Kather</a:t>
            </a:r>
            <a:r>
              <a:rPr lang="en-GB" dirty="0"/>
              <a:t>, Lucia [2011:19]). </a:t>
            </a:r>
            <a:endParaRPr lang="it-IT" dirty="0"/>
          </a:p>
          <a:p>
            <a:endParaRPr lang="it-IT" dirty="0"/>
          </a:p>
        </p:txBody>
      </p:sp>
    </p:spTree>
    <p:extLst>
      <p:ext uri="{BB962C8B-B14F-4D97-AF65-F5344CB8AC3E}">
        <p14:creationId xmlns:p14="http://schemas.microsoft.com/office/powerpoint/2010/main" val="39238318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Nord on the one hand welcomes Reiss and Vermeer's </a:t>
            </a:r>
            <a:r>
              <a:rPr lang="en-GB" sz="2800" dirty="0" err="1"/>
              <a:t>Skopostheorie</a:t>
            </a:r>
            <a:r>
              <a:rPr lang="en-GB" sz="2800" dirty="0"/>
              <a:t>, acknowledging the importance of the role of the t</a:t>
            </a:r>
            <a:r>
              <a:rPr lang="en-GB" sz="2800" dirty="0" smtClean="0"/>
              <a:t>arget text </a:t>
            </a:r>
            <a:r>
              <a:rPr lang="en-GB" sz="2800" dirty="0"/>
              <a:t>in the translation process; on the other hand, she enriches the </a:t>
            </a:r>
            <a:r>
              <a:rPr lang="en-GB" sz="2800" dirty="0" err="1"/>
              <a:t>Skopostheorie</a:t>
            </a:r>
            <a:r>
              <a:rPr lang="en-GB" sz="2800" dirty="0"/>
              <a:t> with the principle of loyalty to the </a:t>
            </a:r>
            <a:r>
              <a:rPr lang="en-GB" sz="2800" dirty="0" smtClean="0"/>
              <a:t>source text, </a:t>
            </a:r>
            <a:r>
              <a:rPr lang="en-GB" sz="2800" dirty="0"/>
              <a:t>giving back importance to the original text and the functions performed by it. </a:t>
            </a:r>
            <a:endParaRPr lang="it-IT" sz="2800" dirty="0"/>
          </a:p>
        </p:txBody>
      </p:sp>
    </p:spTree>
    <p:extLst>
      <p:ext uri="{BB962C8B-B14F-4D97-AF65-F5344CB8AC3E}">
        <p14:creationId xmlns:p14="http://schemas.microsoft.com/office/powerpoint/2010/main" val="40006316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The combination of these two elements leads to the two main pivotal points of her theory, </a:t>
            </a:r>
            <a:r>
              <a:rPr lang="en-GB" sz="2800" i="1" dirty="0" err="1"/>
              <a:t>Funktionsgerechtigkeit</a:t>
            </a:r>
            <a:r>
              <a:rPr lang="en-GB" sz="2800" i="1" dirty="0"/>
              <a:t> + </a:t>
            </a:r>
            <a:r>
              <a:rPr lang="en-GB" sz="2800" i="1" dirty="0" err="1"/>
              <a:t>Loyalität</a:t>
            </a:r>
            <a:r>
              <a:rPr lang="en-GB" sz="2800" dirty="0"/>
              <a:t> (function + loyalty), a principle which highlights the duplicate responsibility of the translator towards the producer of the </a:t>
            </a:r>
            <a:r>
              <a:rPr lang="en-GB" sz="2800" dirty="0" smtClean="0"/>
              <a:t>source text </a:t>
            </a:r>
            <a:r>
              <a:rPr lang="en-GB" sz="2800" dirty="0"/>
              <a:t>and the receiver of the </a:t>
            </a:r>
            <a:r>
              <a:rPr lang="en-GB" sz="2800" dirty="0" smtClean="0"/>
              <a:t>target text.</a:t>
            </a:r>
            <a:endParaRPr lang="it-IT" sz="2800" dirty="0"/>
          </a:p>
          <a:p>
            <a:endParaRPr lang="it-IT" sz="2800" dirty="0"/>
          </a:p>
        </p:txBody>
      </p:sp>
    </p:spTree>
    <p:extLst>
      <p:ext uri="{BB962C8B-B14F-4D97-AF65-F5344CB8AC3E}">
        <p14:creationId xmlns:p14="http://schemas.microsoft.com/office/powerpoint/2010/main" val="16453705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a:t>I</a:t>
            </a:r>
            <a:r>
              <a:rPr lang="it-IT" dirty="0" err="1" smtClean="0"/>
              <a:t>ntroduction</a:t>
            </a:r>
            <a:endParaRPr lang="it-IT" dirty="0"/>
          </a:p>
        </p:txBody>
      </p:sp>
      <p:sp>
        <p:nvSpPr>
          <p:cNvPr id="3" name="Segnaposto contenuto 2"/>
          <p:cNvSpPr>
            <a:spLocks noGrp="1"/>
          </p:cNvSpPr>
          <p:nvPr>
            <p:ph idx="1"/>
          </p:nvPr>
        </p:nvSpPr>
        <p:spPr/>
        <p:txBody>
          <a:bodyPr>
            <a:normAutofit/>
          </a:bodyPr>
          <a:lstStyle/>
          <a:p>
            <a:r>
              <a:rPr lang="en-GB" sz="3200" dirty="0"/>
              <a:t>The last thirty years have been characterised by a dramatic surge of interest towards </a:t>
            </a:r>
            <a:r>
              <a:rPr lang="en-GB" sz="3200" dirty="0" smtClean="0"/>
              <a:t>both literary and technical translation</a:t>
            </a:r>
            <a:r>
              <a:rPr lang="en-GB" sz="3200" dirty="0"/>
              <a:t>.</a:t>
            </a:r>
            <a:endParaRPr lang="it-IT" sz="3200" dirty="0"/>
          </a:p>
        </p:txBody>
      </p:sp>
    </p:spTree>
    <p:extLst>
      <p:ext uri="{BB962C8B-B14F-4D97-AF65-F5344CB8AC3E}">
        <p14:creationId xmlns:p14="http://schemas.microsoft.com/office/powerpoint/2010/main" val="17811497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b="1" dirty="0"/>
              <a:t>Rewriting and </a:t>
            </a:r>
            <a:r>
              <a:rPr lang="en-US" b="1" dirty="0" smtClean="0"/>
              <a:t>Manipulation</a:t>
            </a:r>
            <a:endParaRPr lang="it-IT" dirty="0"/>
          </a:p>
        </p:txBody>
      </p:sp>
      <p:sp>
        <p:nvSpPr>
          <p:cNvPr id="3" name="Segnaposto contenuto 2"/>
          <p:cNvSpPr>
            <a:spLocks noGrp="1"/>
          </p:cNvSpPr>
          <p:nvPr>
            <p:ph idx="1"/>
          </p:nvPr>
        </p:nvSpPr>
        <p:spPr/>
        <p:txBody>
          <a:bodyPr>
            <a:normAutofit lnSpcReduction="10000"/>
          </a:bodyPr>
          <a:lstStyle/>
          <a:p>
            <a:pPr lvl="0"/>
            <a:r>
              <a:rPr lang="en-GB" sz="2800" dirty="0"/>
              <a:t>To translate is a matter of texts, but what happens when we translate texts?</a:t>
            </a:r>
            <a:endParaRPr lang="it-IT" sz="2800" dirty="0"/>
          </a:p>
          <a:p>
            <a:pPr lvl="0"/>
            <a:r>
              <a:rPr lang="en-GB" sz="2800" dirty="0"/>
              <a:t>As </a:t>
            </a:r>
            <a:r>
              <a:rPr lang="en-GB" sz="2800" dirty="0" err="1"/>
              <a:t>Skopostheorie</a:t>
            </a:r>
            <a:r>
              <a:rPr lang="en-GB" sz="2800" dirty="0"/>
              <a:t> has shown, translating means to adopt strategies that are from time to time different in relation to the readers and the context of reception.  This induced André </a:t>
            </a:r>
            <a:r>
              <a:rPr lang="en-GB" sz="2800" dirty="0" err="1"/>
              <a:t>Lefevere</a:t>
            </a:r>
            <a:r>
              <a:rPr lang="en-GB" sz="2800" dirty="0"/>
              <a:t> (1981) to speak explicitly of translation as manipulation and rewriting.</a:t>
            </a:r>
            <a:endParaRPr lang="it-IT" sz="2800" dirty="0"/>
          </a:p>
          <a:p>
            <a:r>
              <a:rPr lang="en-US" sz="2800" dirty="0"/>
              <a:t>André </a:t>
            </a:r>
            <a:r>
              <a:rPr lang="en-US" sz="2800" dirty="0" err="1"/>
              <a:t>Lefevere</a:t>
            </a:r>
            <a:r>
              <a:rPr lang="en-US" sz="2800" dirty="0"/>
              <a:t> (1981) has studied how institutions give an orientation to literary texts and consequently to translated texts. </a:t>
            </a:r>
            <a:endParaRPr lang="it-IT" sz="2800" dirty="0"/>
          </a:p>
          <a:p>
            <a:endParaRPr lang="it-IT" sz="2800" dirty="0"/>
          </a:p>
        </p:txBody>
      </p:sp>
    </p:spTree>
    <p:extLst>
      <p:ext uri="{BB962C8B-B14F-4D97-AF65-F5344CB8AC3E}">
        <p14:creationId xmlns:p14="http://schemas.microsoft.com/office/powerpoint/2010/main" val="20426149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Translating means to adopt strategies that are from time to time different. This induced André </a:t>
            </a:r>
            <a:r>
              <a:rPr lang="en-US" sz="2400" dirty="0" err="1"/>
              <a:t>Lefevere</a:t>
            </a:r>
            <a:r>
              <a:rPr lang="en-US" sz="2400" dirty="0"/>
              <a:t> to speak explicitly of translation as manipulation and rewriting. To translate is to manipulate and rewrite because translation has a lot of things in common with other kinds of interpretation and textual production, as historiography, literary criticism, and editing. All these activities, in fact, have the goal of building an image of a text, of an author or of an entire literary culture and to project them in a different reception environment. </a:t>
            </a:r>
            <a:endParaRPr lang="it-IT" sz="2400" dirty="0"/>
          </a:p>
        </p:txBody>
      </p:sp>
    </p:spTree>
    <p:extLst>
      <p:ext uri="{BB962C8B-B14F-4D97-AF65-F5344CB8AC3E}">
        <p14:creationId xmlns:p14="http://schemas.microsoft.com/office/powerpoint/2010/main" val="41368846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The history of translation, and for example the history of Bible translation, is precisely the history of a community in relation to others. In this sense, to rewrite is to rethink a text in relation to its own cultural coordinates.</a:t>
            </a:r>
            <a:endParaRPr lang="it-IT" sz="2800" dirty="0"/>
          </a:p>
          <a:p>
            <a:endParaRPr lang="it-IT" sz="2800" dirty="0"/>
          </a:p>
        </p:txBody>
      </p:sp>
    </p:spTree>
    <p:extLst>
      <p:ext uri="{BB962C8B-B14F-4D97-AF65-F5344CB8AC3E}">
        <p14:creationId xmlns:p14="http://schemas.microsoft.com/office/powerpoint/2010/main" val="1095044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In regard to this, it is important to see how the perception of literary property or even the very notion of faithfulness in translation have developed in time. It has been observed that this notion has changed significantly throughout the course </a:t>
            </a:r>
            <a:r>
              <a:rPr lang="en-US" sz="2400" dirty="0" smtClean="0"/>
              <a:t>of history</a:t>
            </a:r>
            <a:r>
              <a:rPr lang="en-US" sz="2400" dirty="0"/>
              <a:t>, in that a translation deemed faithful in a certain period is considered to be unfaithful in another. </a:t>
            </a:r>
            <a:endParaRPr lang="en-US" sz="2400" dirty="0" smtClean="0"/>
          </a:p>
          <a:p>
            <a:r>
              <a:rPr lang="en-US" sz="2400" dirty="0" smtClean="0"/>
              <a:t>Another </a:t>
            </a:r>
            <a:r>
              <a:rPr lang="en-US" sz="2400" dirty="0"/>
              <a:t>concept of great interest is </a:t>
            </a:r>
            <a:r>
              <a:rPr lang="en-US" sz="2400" b="1" dirty="0"/>
              <a:t>patronage</a:t>
            </a:r>
            <a:r>
              <a:rPr lang="en-US" sz="2400" dirty="0"/>
              <a:t> (</a:t>
            </a:r>
            <a:r>
              <a:rPr lang="en-US" sz="2400" dirty="0" err="1"/>
              <a:t>Lefevere</a:t>
            </a:r>
            <a:r>
              <a:rPr lang="en-US" sz="2400" dirty="0"/>
              <a:t> 1985) that is to say that the individuals, groups and institutions which influence, encourage but also censor rewriting in the literary sphere. </a:t>
            </a:r>
            <a:endParaRPr lang="en-US" sz="2400" dirty="0" smtClean="0"/>
          </a:p>
          <a:p>
            <a:endParaRPr lang="it-IT" dirty="0"/>
          </a:p>
        </p:txBody>
      </p:sp>
    </p:spTree>
    <p:extLst>
      <p:ext uri="{BB962C8B-B14F-4D97-AF65-F5344CB8AC3E}">
        <p14:creationId xmlns:p14="http://schemas.microsoft.com/office/powerpoint/2010/main" val="38055733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400" dirty="0"/>
              <a:t>Aspects such as these are very important because they enable us to understand that translation is never an innocent activity and that it depends strongly on the social and political context in which it takes place</a:t>
            </a:r>
            <a:r>
              <a:rPr lang="en-US" sz="2400" dirty="0" smtClean="0"/>
              <a:t>:</a:t>
            </a:r>
          </a:p>
          <a:p>
            <a:r>
              <a:rPr lang="en-US" sz="2400" dirty="0"/>
              <a:t>Translation is... rewriting of an original text. All rewritings, whatever their intention, reflect a certain ideology and poetics and as such manipulate literature to function in a given way. Rewriting is manipulation, undertaken in the service of power, and its positive aspect can help in the evolution of a literature and a society (</a:t>
            </a:r>
            <a:r>
              <a:rPr lang="en-US" sz="2400" dirty="0" err="1"/>
              <a:t>Lefevere</a:t>
            </a:r>
            <a:r>
              <a:rPr lang="en-US" sz="2400" dirty="0"/>
              <a:t> 1992a: XI).</a:t>
            </a:r>
            <a:endParaRPr lang="it-IT" sz="2400" dirty="0"/>
          </a:p>
          <a:p>
            <a:endParaRPr lang="it-IT" sz="2400" dirty="0"/>
          </a:p>
          <a:p>
            <a:endParaRPr lang="it-IT" dirty="0"/>
          </a:p>
        </p:txBody>
      </p:sp>
    </p:spTree>
    <p:extLst>
      <p:ext uri="{BB962C8B-B14F-4D97-AF65-F5344CB8AC3E}">
        <p14:creationId xmlns:p14="http://schemas.microsoft.com/office/powerpoint/2010/main" val="24208150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Translation is a kind of rewriting but it is not only that. In fact, if all translations are rewritings, not all rewritings are translations.</a:t>
            </a:r>
            <a:br>
              <a:rPr lang="en-GB" sz="2800" dirty="0"/>
            </a:br>
            <a:r>
              <a:rPr lang="en-GB" sz="2800" dirty="0"/>
              <a:t>For instance, a translated text speaks in the name of the original; while a critical essay about the V Canto of Inferno does not speak in the name of Dante. </a:t>
            </a:r>
            <a:br>
              <a:rPr lang="en-GB" sz="2800" dirty="0"/>
            </a:br>
            <a:endParaRPr lang="it-IT" sz="2800" dirty="0"/>
          </a:p>
        </p:txBody>
      </p:sp>
    </p:spTree>
    <p:extLst>
      <p:ext uri="{BB962C8B-B14F-4D97-AF65-F5344CB8AC3E}">
        <p14:creationId xmlns:p14="http://schemas.microsoft.com/office/powerpoint/2010/main" val="32497888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Original</a:t>
            </a:r>
            <a:r>
              <a:rPr lang="it-IT" dirty="0" smtClean="0"/>
              <a:t>?</a:t>
            </a:r>
            <a:endParaRPr lang="it-IT" dirty="0"/>
          </a:p>
        </p:txBody>
      </p:sp>
      <p:sp>
        <p:nvSpPr>
          <p:cNvPr id="3" name="Segnaposto contenuto 2"/>
          <p:cNvSpPr>
            <a:spLocks noGrp="1"/>
          </p:cNvSpPr>
          <p:nvPr>
            <p:ph idx="1"/>
          </p:nvPr>
        </p:nvSpPr>
        <p:spPr/>
        <p:txBody>
          <a:bodyPr>
            <a:normAutofit/>
          </a:bodyPr>
          <a:lstStyle/>
          <a:p>
            <a:r>
              <a:rPr lang="en-GB" sz="2800" dirty="0"/>
              <a:t>T</a:t>
            </a:r>
            <a:r>
              <a:rPr lang="en-GB" sz="2800" dirty="0" smtClean="0"/>
              <a:t>here </a:t>
            </a:r>
            <a:r>
              <a:rPr lang="en-GB" sz="2800" dirty="0"/>
              <a:t>is another idea that circulates around this matter: a translation comes from a text or from a series of well-defined signs. This is a crucial point because it is the basis of the conditions of mediation and rewriting. These two characteristics would not exist were it not for a defined text which translation rewrites or which speaks in the name of it.</a:t>
            </a:r>
            <a:br>
              <a:rPr lang="en-GB" sz="2800" dirty="0"/>
            </a:br>
            <a:endParaRPr lang="it-IT" sz="2800" dirty="0"/>
          </a:p>
        </p:txBody>
      </p:sp>
    </p:spTree>
    <p:extLst>
      <p:ext uri="{BB962C8B-B14F-4D97-AF65-F5344CB8AC3E}">
        <p14:creationId xmlns:p14="http://schemas.microsoft.com/office/powerpoint/2010/main" val="2162396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Generally it is quite difficult to find out the precise source of a discourse. For example, during a conversation the sentences are linked together, but what is said has a relation with a heterogeneous amount of signs and stimuli. This means that it would not be easy to know where our sentences come from.</a:t>
            </a:r>
            <a:br>
              <a:rPr lang="en-GB" sz="2800" dirty="0"/>
            </a:br>
            <a:endParaRPr lang="it-IT" sz="2800" dirty="0"/>
          </a:p>
        </p:txBody>
      </p:sp>
    </p:spTree>
    <p:extLst>
      <p:ext uri="{BB962C8B-B14F-4D97-AF65-F5344CB8AC3E}">
        <p14:creationId xmlns:p14="http://schemas.microsoft.com/office/powerpoint/2010/main" val="21529380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A translator, on the contrary, could more easily answer this question, because he is almost always able to point to a passage on the page. But if we would ask him where an entire translation comes from, the answer would be definitely more complex. Let’s think of a publisher who orders the translation of a Russian novel. The new novel, written by the translator, has clearly originated from the Russian one. </a:t>
            </a:r>
            <a:r>
              <a:rPr lang="en-US" sz="2400" dirty="0"/>
              <a:t>Anyway, even in this clear example, </a:t>
            </a:r>
            <a:r>
              <a:rPr lang="en-GB" sz="2400" dirty="0"/>
              <a:t>we do not think either that the original novel contains all we need for producing the translation, nor </a:t>
            </a:r>
            <a:r>
              <a:rPr lang="en-US" sz="2400" dirty="0"/>
              <a:t>that we can carry on translation of all that</a:t>
            </a:r>
            <a:r>
              <a:rPr lang="en-GB" sz="2400" dirty="0"/>
              <a:t> exists in the original text.</a:t>
            </a:r>
            <a:r>
              <a:rPr lang="it-IT" sz="2400" dirty="0"/>
              <a:t> </a:t>
            </a:r>
          </a:p>
        </p:txBody>
      </p:sp>
    </p:spTree>
    <p:extLst>
      <p:ext uri="{BB962C8B-B14F-4D97-AF65-F5344CB8AC3E}">
        <p14:creationId xmlns:p14="http://schemas.microsoft.com/office/powerpoint/2010/main" val="5984175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During rewriting, a translator must of necessity misuse some parts or functions of the Russian text; </a:t>
            </a:r>
            <a:r>
              <a:rPr lang="en-GB" sz="2400" dirty="0" smtClean="0"/>
              <a:t>he/she </a:t>
            </a:r>
            <a:r>
              <a:rPr lang="en-GB" sz="2400" dirty="0"/>
              <a:t>has to use his global knowledge, </a:t>
            </a:r>
            <a:r>
              <a:rPr lang="en-GB" sz="2400" dirty="0" smtClean="0"/>
              <a:t>his/her </a:t>
            </a:r>
            <a:r>
              <a:rPr lang="en-GB" sz="2400" dirty="0"/>
              <a:t>knowledge of the works of the same author and genre, of Russian literature, of cultural or material objects described in the novel, and so on. </a:t>
            </a:r>
            <a:endParaRPr lang="en-GB" sz="2400" dirty="0" smtClean="0"/>
          </a:p>
          <a:p>
            <a:r>
              <a:rPr lang="en-GB" sz="2400" dirty="0" smtClean="0"/>
              <a:t>A </a:t>
            </a:r>
            <a:r>
              <a:rPr lang="en-GB" sz="2400" dirty="0"/>
              <a:t>new text will waste some old signs and will add new ones.</a:t>
            </a:r>
            <a:br>
              <a:rPr lang="en-GB" sz="2400" dirty="0"/>
            </a:br>
            <a:endParaRPr lang="it-IT" sz="2400" dirty="0"/>
          </a:p>
        </p:txBody>
      </p:sp>
    </p:spTree>
    <p:extLst>
      <p:ext uri="{BB962C8B-B14F-4D97-AF65-F5344CB8AC3E}">
        <p14:creationId xmlns:p14="http://schemas.microsoft.com/office/powerpoint/2010/main" val="32203372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The literary and publishing industry have seen a shift in the perception of the role of the translator. Lawrence </a:t>
            </a:r>
            <a:r>
              <a:rPr lang="en-GB" sz="2800" dirty="0" err="1"/>
              <a:t>Venuti's</a:t>
            </a:r>
            <a:r>
              <a:rPr lang="en-GB" sz="2800" dirty="0"/>
              <a:t> notion of the "invisibility" of the translator (1995) is no longer applicable </a:t>
            </a:r>
            <a:r>
              <a:rPr lang="en-GB" sz="2800" baseline="30000" dirty="0"/>
              <a:t>  </a:t>
            </a:r>
            <a:r>
              <a:rPr lang="en-GB" sz="2800" dirty="0"/>
              <a:t>as translators are starting to be </a:t>
            </a:r>
            <a:r>
              <a:rPr lang="en-GB" sz="2800" dirty="0" smtClean="0"/>
              <a:t>considered as </a:t>
            </a:r>
            <a:r>
              <a:rPr lang="en-GB" sz="2800" dirty="0"/>
              <a:t>contributors to the creation of a cultural product. </a:t>
            </a:r>
            <a:endParaRPr lang="it-IT" sz="2800" dirty="0"/>
          </a:p>
        </p:txBody>
      </p:sp>
    </p:spTree>
    <p:extLst>
      <p:ext uri="{BB962C8B-B14F-4D97-AF65-F5344CB8AC3E}">
        <p14:creationId xmlns:p14="http://schemas.microsoft.com/office/powerpoint/2010/main" val="35897092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There is a second aspect in this topic. Even if literary translation is an important area of translation, it doesn't represent the whole area. </a:t>
            </a:r>
            <a:br>
              <a:rPr lang="en-GB" sz="2400" dirty="0"/>
            </a:br>
            <a:r>
              <a:rPr lang="en-GB" sz="2400" dirty="0" smtClean="0"/>
              <a:t>Nowadays</a:t>
            </a:r>
            <a:r>
              <a:rPr lang="en-GB" sz="2400" dirty="0"/>
              <a:t>, translators work on a wider range of media, material supports and types of texts, and their ‘original’ has become very complex. Materials that enter in a translation can be just a part of a wider text, the collection of a certain number of different texts or parts of them, etc.</a:t>
            </a:r>
            <a:br>
              <a:rPr lang="en-GB" sz="2400" dirty="0"/>
            </a:br>
            <a:endParaRPr lang="it-IT" sz="2400" dirty="0"/>
          </a:p>
        </p:txBody>
      </p:sp>
    </p:spTree>
    <p:extLst>
      <p:ext uri="{BB962C8B-B14F-4D97-AF65-F5344CB8AC3E}">
        <p14:creationId xmlns:p14="http://schemas.microsoft.com/office/powerpoint/2010/main" val="39952267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These considerations require the definition of a new concept of text, not as a limited entity closed in objective limits, but as a node of an unlimited space and time net.  Should we conclude that the idea that translations come from a defined original text is wrong? I think the answer is no. We should simply conclude that to consider the source text as a necessary pre-existent fact is just an illusion.</a:t>
            </a:r>
            <a:br>
              <a:rPr lang="en-GB" sz="2400" dirty="0"/>
            </a:br>
            <a:r>
              <a:rPr lang="en-GB" sz="2400" dirty="0" smtClean="0"/>
              <a:t>Actually</a:t>
            </a:r>
            <a:r>
              <a:rPr lang="en-GB" sz="2400" dirty="0"/>
              <a:t>, translation itself defines the cluster of signs that will be its basis: in a certain sense the original text is the product of its translation.</a:t>
            </a:r>
            <a:endParaRPr lang="it-IT" sz="2400" dirty="0"/>
          </a:p>
          <a:p>
            <a:endParaRPr lang="it-IT" sz="2400" dirty="0"/>
          </a:p>
        </p:txBody>
      </p:sp>
    </p:spTree>
    <p:extLst>
      <p:ext uri="{BB962C8B-B14F-4D97-AF65-F5344CB8AC3E}">
        <p14:creationId xmlns:p14="http://schemas.microsoft.com/office/powerpoint/2010/main" val="34012514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en-US" b="1" dirty="0"/>
              <a:t>Translation and </a:t>
            </a:r>
            <a:r>
              <a:rPr lang="en-US" b="1" dirty="0" smtClean="0"/>
              <a:t>Culture</a:t>
            </a:r>
            <a:endParaRPr lang="it-IT" dirty="0"/>
          </a:p>
        </p:txBody>
      </p:sp>
      <p:sp>
        <p:nvSpPr>
          <p:cNvPr id="3" name="Segnaposto contenuto 2"/>
          <p:cNvSpPr>
            <a:spLocks noGrp="1"/>
          </p:cNvSpPr>
          <p:nvPr>
            <p:ph idx="1"/>
          </p:nvPr>
        </p:nvSpPr>
        <p:spPr/>
        <p:txBody>
          <a:bodyPr>
            <a:normAutofit/>
          </a:bodyPr>
          <a:lstStyle/>
          <a:p>
            <a:r>
              <a:rPr lang="en-US" sz="2800" dirty="0"/>
              <a:t>Translation changes cultures: what does this mean?</a:t>
            </a:r>
            <a:endParaRPr lang="it-IT" sz="2800" dirty="0"/>
          </a:p>
          <a:p>
            <a:r>
              <a:rPr lang="en-US" sz="2800" dirty="0"/>
              <a:t> In order to give an answer to this question, it is necessary to consider that cultures are   extremely unstable. </a:t>
            </a:r>
            <a:endParaRPr lang="it-IT" sz="2800" dirty="0"/>
          </a:p>
          <a:p>
            <a:endParaRPr lang="it-IT" sz="2800" dirty="0"/>
          </a:p>
        </p:txBody>
      </p:sp>
    </p:spTree>
    <p:extLst>
      <p:ext uri="{BB962C8B-B14F-4D97-AF65-F5344CB8AC3E}">
        <p14:creationId xmlns:p14="http://schemas.microsoft.com/office/powerpoint/2010/main" val="36860769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2400" dirty="0" err="1"/>
              <a:t>Homi</a:t>
            </a:r>
            <a:r>
              <a:rPr lang="en-US" sz="2400" dirty="0"/>
              <a:t> </a:t>
            </a:r>
            <a:r>
              <a:rPr lang="en-US" sz="2400" dirty="0" err="1"/>
              <a:t>Bhabha</a:t>
            </a:r>
            <a:r>
              <a:rPr lang="en-US" sz="2400" dirty="0"/>
              <a:t> (1994</a:t>
            </a:r>
            <a:r>
              <a:rPr lang="en-US" sz="2400" dirty="0" smtClean="0"/>
              <a:t>) claims </a:t>
            </a:r>
            <a:r>
              <a:rPr lang="en-US" sz="2400" dirty="0"/>
              <a:t>that the symbols of a given culture do not have a primary stability and that they are constantly reinterpreted and translated. These symbols are set in a mobile space which is continuously being redefined and in search of a dynamic balance. </a:t>
            </a:r>
            <a:endParaRPr lang="en-US" sz="2400" dirty="0" smtClean="0"/>
          </a:p>
          <a:p>
            <a:r>
              <a:rPr lang="en-US" sz="2400" dirty="0" smtClean="0"/>
              <a:t>Cultural </a:t>
            </a:r>
            <a:r>
              <a:rPr lang="en-US" sz="2400" dirty="0"/>
              <a:t>identity is built through subsequent reinterpretations which make it difficult to describe and define. </a:t>
            </a:r>
            <a:endParaRPr lang="en-US" sz="2400" dirty="0" smtClean="0"/>
          </a:p>
          <a:p>
            <a:r>
              <a:rPr lang="en-US" sz="2400" dirty="0" smtClean="0"/>
              <a:t>Cultures </a:t>
            </a:r>
            <a:r>
              <a:rPr lang="en-US" sz="2400" dirty="0"/>
              <a:t>therefore are the result of exchanges, overlapping, reevaluations, the continuous transfer of meaning and, consequently, of translations. In fact, culture is the consequence of these continuous translations. </a:t>
            </a:r>
            <a:endParaRPr lang="it-IT" sz="2400" dirty="0"/>
          </a:p>
        </p:txBody>
      </p:sp>
    </p:spTree>
    <p:extLst>
      <p:ext uri="{BB962C8B-B14F-4D97-AF65-F5344CB8AC3E}">
        <p14:creationId xmlns:p14="http://schemas.microsoft.com/office/powerpoint/2010/main" val="8876584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Considerations of this nature help us to affirm that cultures do not have a stable nucleus and that therefore it is not even possible to retrieve their original and authentic values. On the contrary, cultures are unstable representations which question antagonistic relations which are in continuous transformation. Therefore, we are not faced with defined entities but the constant redefinition of boundaries and systems. </a:t>
            </a:r>
            <a:endParaRPr lang="it-IT" sz="2800" dirty="0"/>
          </a:p>
          <a:p>
            <a:endParaRPr lang="it-IT" sz="2800" dirty="0"/>
          </a:p>
        </p:txBody>
      </p:sp>
    </p:spTree>
    <p:extLst>
      <p:ext uri="{BB962C8B-B14F-4D97-AF65-F5344CB8AC3E}">
        <p14:creationId xmlns:p14="http://schemas.microsoft.com/office/powerpoint/2010/main" val="11359074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This aspect of culture has led some scholars (e.g. </a:t>
            </a:r>
            <a:r>
              <a:rPr lang="en-US" sz="2400" dirty="0" err="1"/>
              <a:t>Néstor</a:t>
            </a:r>
            <a:r>
              <a:rPr lang="en-US" sz="2400" dirty="0"/>
              <a:t> </a:t>
            </a:r>
            <a:r>
              <a:rPr lang="en-US" sz="2400" dirty="0" err="1"/>
              <a:t>García</a:t>
            </a:r>
            <a:r>
              <a:rPr lang="en-US" sz="2400" dirty="0"/>
              <a:t> </a:t>
            </a:r>
            <a:r>
              <a:rPr lang="en-US" sz="2400" dirty="0" err="1"/>
              <a:t>Canclini</a:t>
            </a:r>
            <a:r>
              <a:rPr lang="en-US" sz="2400" dirty="0"/>
              <a:t> 2001) to state that a culture is always a hybrid. But what does the word hybrid mean?</a:t>
            </a:r>
            <a:endParaRPr lang="it-IT" sz="2400" dirty="0"/>
          </a:p>
          <a:p>
            <a:r>
              <a:rPr lang="en-US" sz="2400" dirty="0"/>
              <a:t>It is a concept that derives from natural </a:t>
            </a:r>
            <a:r>
              <a:rPr lang="en-US" sz="2400" dirty="0" smtClean="0"/>
              <a:t>science. </a:t>
            </a:r>
          </a:p>
          <a:p>
            <a:r>
              <a:rPr lang="en-US" sz="2400" dirty="0" smtClean="0"/>
              <a:t>The </a:t>
            </a:r>
            <a:r>
              <a:rPr lang="en-US" sz="2400" dirty="0"/>
              <a:t>word “hybridization”, in human science, is used predominantly to indicate an intrinsic quality of cultures, a dynamic of contact which characterizes them and which corresponds to an exchange, one which never takes place in a context characterized by neutral interactions, but by interactions of strength. </a:t>
            </a:r>
            <a:endParaRPr lang="it-IT" sz="2400" dirty="0"/>
          </a:p>
        </p:txBody>
      </p:sp>
    </p:spTree>
    <p:extLst>
      <p:ext uri="{BB962C8B-B14F-4D97-AF65-F5344CB8AC3E}">
        <p14:creationId xmlns:p14="http://schemas.microsoft.com/office/powerpoint/2010/main" val="17840316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Original</a:t>
            </a:r>
            <a:r>
              <a:rPr lang="it-IT" dirty="0" smtClean="0"/>
              <a:t> </a:t>
            </a:r>
            <a:r>
              <a:rPr lang="it-IT" dirty="0" err="1" smtClean="0"/>
              <a:t>again</a:t>
            </a:r>
            <a:endParaRPr lang="it-IT" dirty="0"/>
          </a:p>
        </p:txBody>
      </p:sp>
      <p:sp>
        <p:nvSpPr>
          <p:cNvPr id="3" name="Segnaposto contenuto 2"/>
          <p:cNvSpPr>
            <a:spLocks noGrp="1"/>
          </p:cNvSpPr>
          <p:nvPr>
            <p:ph idx="1"/>
          </p:nvPr>
        </p:nvSpPr>
        <p:spPr/>
        <p:txBody>
          <a:bodyPr>
            <a:normAutofit/>
          </a:bodyPr>
          <a:lstStyle/>
          <a:p>
            <a:r>
              <a:rPr lang="en-US" sz="2400" dirty="0"/>
              <a:t>Therefore, to talk about a hybrid culture does not mean to talk about contamination which as a result gives a hybrid object which previously was, in its essence, ORIGINAL. Rather, the notion of hybridism o hybridization should illustrate how all cultural presences are the result of a negotiation between cultures, ethnic instances which interact, coming into contact and producing a dynamic of negotiation of cultural meanings. Hybridization is also a notion which gathers all those strategies of the reformulation of identity which currently exist in the contemporary world.</a:t>
            </a:r>
            <a:endParaRPr lang="it-IT" sz="2400" dirty="0"/>
          </a:p>
          <a:p>
            <a:endParaRPr lang="it-IT" sz="2400" dirty="0"/>
          </a:p>
        </p:txBody>
      </p:sp>
    </p:spTree>
    <p:extLst>
      <p:ext uri="{BB962C8B-B14F-4D97-AF65-F5344CB8AC3E}">
        <p14:creationId xmlns:p14="http://schemas.microsoft.com/office/powerpoint/2010/main" val="781040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These ideas force us to adopt a substantially new point of view, detached from the concept of “cultures” as being closed, isolated entities, identifiable only with one territory. </a:t>
            </a:r>
            <a:endParaRPr lang="it-IT" sz="2800" dirty="0"/>
          </a:p>
        </p:txBody>
      </p:sp>
    </p:spTree>
    <p:extLst>
      <p:ext uri="{BB962C8B-B14F-4D97-AF65-F5344CB8AC3E}">
        <p14:creationId xmlns:p14="http://schemas.microsoft.com/office/powerpoint/2010/main" val="42672781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Berman</a:t>
            </a:r>
            <a:endParaRPr lang="it-IT" dirty="0"/>
          </a:p>
        </p:txBody>
      </p:sp>
      <p:sp>
        <p:nvSpPr>
          <p:cNvPr id="3" name="Segnaposto contenuto 2"/>
          <p:cNvSpPr>
            <a:spLocks noGrp="1"/>
          </p:cNvSpPr>
          <p:nvPr>
            <p:ph idx="1"/>
          </p:nvPr>
        </p:nvSpPr>
        <p:spPr/>
        <p:txBody>
          <a:bodyPr>
            <a:normAutofit/>
          </a:bodyPr>
          <a:lstStyle/>
          <a:p>
            <a:r>
              <a:rPr lang="en-US" sz="2800" dirty="0"/>
              <a:t>To understand the role of translation in this context and how it changes cultures, we must remember what Antoine Berman (1984; 1999) said when talking about ethnocentrism in translation. </a:t>
            </a:r>
            <a:endParaRPr lang="it-IT" sz="2800" dirty="0"/>
          </a:p>
          <a:p>
            <a:endParaRPr lang="it-IT" sz="2800" dirty="0"/>
          </a:p>
        </p:txBody>
      </p:sp>
    </p:spTree>
    <p:extLst>
      <p:ext uri="{BB962C8B-B14F-4D97-AF65-F5344CB8AC3E}">
        <p14:creationId xmlns:p14="http://schemas.microsoft.com/office/powerpoint/2010/main" val="189006319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“Ethnocentric” is the approach according to which a culture tends to interpret a connection with other cultures by placing its own at the center and seeing the foreign culture as being something to refuse or to adapt and camouflage within the target culture. An ethnocentric approach inevitably leads to a position in translation which is “</a:t>
            </a:r>
            <a:r>
              <a:rPr lang="en-US" dirty="0" err="1"/>
              <a:t>Hypertextual</a:t>
            </a:r>
            <a:r>
              <a:rPr lang="en-US" dirty="0"/>
              <a:t>”. </a:t>
            </a:r>
            <a:endParaRPr lang="it-IT" dirty="0"/>
          </a:p>
          <a:p>
            <a:r>
              <a:rPr lang="en-US" dirty="0"/>
              <a:t>Ethnocentrism in translation first appeared in the Latin works of Cicero. Berman stresses that for Cicero translation is essentially grasping an ORIGINAL meaning which goes beyond the form. As it is meant to grasp the ORIGINAL meaning, translation is suspicious of words and favors the Platonic caesura between spirit and body. </a:t>
            </a:r>
            <a:endParaRPr lang="it-IT" dirty="0"/>
          </a:p>
          <a:p>
            <a:endParaRPr lang="it-IT" dirty="0"/>
          </a:p>
        </p:txBody>
      </p:sp>
    </p:spTree>
    <p:extLst>
      <p:ext uri="{BB962C8B-B14F-4D97-AF65-F5344CB8AC3E}">
        <p14:creationId xmlns:p14="http://schemas.microsoft.com/office/powerpoint/2010/main" val="7244084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sz="2800" dirty="0"/>
              <a:t>This change in the perception of the role of the translator is also connected to a deep transformation of the concept of translation</a:t>
            </a:r>
            <a:r>
              <a:rPr lang="en-GB" dirty="0"/>
              <a:t>. </a:t>
            </a:r>
            <a:endParaRPr lang="it-IT" dirty="0"/>
          </a:p>
        </p:txBody>
      </p:sp>
    </p:spTree>
    <p:extLst>
      <p:ext uri="{BB962C8B-B14F-4D97-AF65-F5344CB8AC3E}">
        <p14:creationId xmlns:p14="http://schemas.microsoft.com/office/powerpoint/2010/main" val="36457879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This Platonic inheritance will be passed on to the Western world and will become canonical in translation. If the objective of translating is to grasp the ORIGINAL meaning, we must necessarily detach ourselves from the body of the text; faithfulness to the meaning cannot be faithfulness to the words (which aren’t ORIGINAL) in the same way faithfulness to the spirit cannot be faithfulness to the body. </a:t>
            </a:r>
            <a:endParaRPr lang="it-IT" sz="2800" dirty="0"/>
          </a:p>
          <a:p>
            <a:endParaRPr lang="it-IT" sz="2800" dirty="0"/>
          </a:p>
        </p:txBody>
      </p:sp>
    </p:spTree>
    <p:extLst>
      <p:ext uri="{BB962C8B-B14F-4D97-AF65-F5344CB8AC3E}">
        <p14:creationId xmlns:p14="http://schemas.microsoft.com/office/powerpoint/2010/main" val="22845201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400" dirty="0"/>
              <a:t>But Berman realized that faithfulness to the original and unfaithfulness to the foreign language is, nevertheless, faithfulness to one’s own language, the receiver of the translation. </a:t>
            </a:r>
            <a:endParaRPr lang="en-US" sz="2400" dirty="0" smtClean="0"/>
          </a:p>
          <a:p>
            <a:r>
              <a:rPr lang="en-US" sz="2400" dirty="0" smtClean="0"/>
              <a:t>The </a:t>
            </a:r>
            <a:r>
              <a:rPr lang="en-US" sz="2400" dirty="0"/>
              <a:t>ORIGINAL meaning is grasped in one language and this is the receiving language and therefore it is deprived of everything that cannot be transferred into it. According to Berman, the pre-eminence of meaning is inevitably expansionist. Meaning cannot be released into a pure language and therefore the ideology of the pre-eminence of the ORIGINAL text becomes the ideology of the language into which the text has been translated</a:t>
            </a:r>
            <a:r>
              <a:rPr lang="en-US" dirty="0"/>
              <a:t>. </a:t>
            </a:r>
            <a:endParaRPr lang="it-IT" dirty="0"/>
          </a:p>
          <a:p>
            <a:endParaRPr lang="it-IT" dirty="0"/>
          </a:p>
        </p:txBody>
      </p:sp>
    </p:spTree>
    <p:extLst>
      <p:ext uri="{BB962C8B-B14F-4D97-AF65-F5344CB8AC3E}">
        <p14:creationId xmlns:p14="http://schemas.microsoft.com/office/powerpoint/2010/main" val="29043700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Such an ideology gives language the status of a semiotic means which is privileged and untouchable. Meaning should enter the language without doing any damage. According to this stance, foreign works should be translated in a way in which translation is not “perceived”; the product has to give the impression that it is what the writer would have written had he/she been writing directly in the translated language. Berman stressed how this desire leads to certain “deforming tendencies” underlying translation ideology in the Western world.</a:t>
            </a:r>
            <a:endParaRPr lang="it-IT" sz="2400" dirty="0"/>
          </a:p>
          <a:p>
            <a:endParaRPr lang="it-IT" sz="2400" dirty="0"/>
          </a:p>
        </p:txBody>
      </p:sp>
    </p:spTree>
    <p:extLst>
      <p:ext uri="{BB962C8B-B14F-4D97-AF65-F5344CB8AC3E}">
        <p14:creationId xmlns:p14="http://schemas.microsoft.com/office/powerpoint/2010/main" val="25028447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9367"/>
            <a:ext cx="7620000" cy="587528"/>
          </a:xfrm>
        </p:spPr>
        <p:txBody>
          <a:bodyPr/>
          <a:lstStyle/>
          <a:p>
            <a:endParaRPr lang="it-IT" dirty="0"/>
          </a:p>
        </p:txBody>
      </p:sp>
      <p:sp>
        <p:nvSpPr>
          <p:cNvPr id="3" name="Segnaposto contenuto 2"/>
          <p:cNvSpPr>
            <a:spLocks noGrp="1"/>
          </p:cNvSpPr>
          <p:nvPr>
            <p:ph idx="1"/>
          </p:nvPr>
        </p:nvSpPr>
        <p:spPr>
          <a:xfrm>
            <a:off x="457200" y="710704"/>
            <a:ext cx="7620000" cy="5976902"/>
          </a:xfrm>
        </p:spPr>
        <p:txBody>
          <a:bodyPr>
            <a:normAutofit/>
          </a:bodyPr>
          <a:lstStyle/>
          <a:p>
            <a:pPr marL="342000">
              <a:spcBef>
                <a:spcPts val="0"/>
              </a:spcBef>
            </a:pPr>
            <a:r>
              <a:rPr lang="en-US" sz="2400" dirty="0"/>
              <a:t>Such deforming tendencies are: </a:t>
            </a:r>
            <a:endParaRPr lang="en-US" sz="2400" dirty="0" smtClean="0"/>
          </a:p>
          <a:p>
            <a:pPr marL="342000">
              <a:spcBef>
                <a:spcPts val="0"/>
              </a:spcBef>
            </a:pPr>
            <a:r>
              <a:rPr lang="en-US" sz="2400" dirty="0" smtClean="0"/>
              <a:t>rationalization</a:t>
            </a:r>
            <a:r>
              <a:rPr lang="en-US" sz="2400" dirty="0"/>
              <a:t>, </a:t>
            </a:r>
            <a:endParaRPr lang="en-US" sz="2400" dirty="0" smtClean="0"/>
          </a:p>
          <a:p>
            <a:pPr marL="342000">
              <a:spcBef>
                <a:spcPts val="0"/>
              </a:spcBef>
            </a:pPr>
            <a:r>
              <a:rPr lang="en-US" sz="2400" dirty="0" smtClean="0"/>
              <a:t>clarification</a:t>
            </a:r>
            <a:r>
              <a:rPr lang="en-US" sz="2400" dirty="0"/>
              <a:t>, </a:t>
            </a:r>
            <a:endParaRPr lang="en-US" sz="2400" dirty="0" smtClean="0"/>
          </a:p>
          <a:p>
            <a:pPr marL="342000">
              <a:spcBef>
                <a:spcPts val="0"/>
              </a:spcBef>
            </a:pPr>
            <a:r>
              <a:rPr lang="en-US" sz="2400" dirty="0" smtClean="0"/>
              <a:t>expansion</a:t>
            </a:r>
            <a:r>
              <a:rPr lang="en-US" sz="2400" dirty="0"/>
              <a:t>, </a:t>
            </a:r>
            <a:endParaRPr lang="en-US" sz="2400" dirty="0" smtClean="0"/>
          </a:p>
          <a:p>
            <a:pPr marL="342000">
              <a:spcBef>
                <a:spcPts val="0"/>
              </a:spcBef>
            </a:pPr>
            <a:r>
              <a:rPr lang="en-US" sz="2400" dirty="0"/>
              <a:t>e</a:t>
            </a:r>
            <a:r>
              <a:rPr lang="en-US" sz="2400" dirty="0" smtClean="0"/>
              <a:t>nnoblement,</a:t>
            </a:r>
          </a:p>
          <a:p>
            <a:pPr marL="342000">
              <a:spcBef>
                <a:spcPts val="0"/>
              </a:spcBef>
            </a:pPr>
            <a:r>
              <a:rPr lang="en-US" sz="2400" dirty="0" smtClean="0"/>
              <a:t> </a:t>
            </a:r>
            <a:r>
              <a:rPr lang="en-US" sz="2400" dirty="0"/>
              <a:t>vulgarization</a:t>
            </a:r>
            <a:r>
              <a:rPr lang="en-US" sz="2400" dirty="0" smtClean="0"/>
              <a:t>,</a:t>
            </a:r>
          </a:p>
          <a:p>
            <a:pPr marL="342000">
              <a:spcBef>
                <a:spcPts val="0"/>
              </a:spcBef>
            </a:pPr>
            <a:r>
              <a:rPr lang="en-US" sz="2400" dirty="0" smtClean="0"/>
              <a:t> </a:t>
            </a:r>
            <a:r>
              <a:rPr lang="en-US" sz="2400" dirty="0"/>
              <a:t>qualitative impoverishment</a:t>
            </a:r>
            <a:r>
              <a:rPr lang="en-US" sz="2400" dirty="0" smtClean="0"/>
              <a:t>,</a:t>
            </a:r>
          </a:p>
          <a:p>
            <a:pPr marL="342000">
              <a:spcBef>
                <a:spcPts val="0"/>
              </a:spcBef>
            </a:pPr>
            <a:r>
              <a:rPr lang="en-US" sz="2400" dirty="0" smtClean="0"/>
              <a:t> </a:t>
            </a:r>
            <a:r>
              <a:rPr lang="en-US" sz="2400" dirty="0"/>
              <a:t>quantitative impoverishment</a:t>
            </a:r>
            <a:r>
              <a:rPr lang="en-US" sz="2400" dirty="0" smtClean="0"/>
              <a:t>,</a:t>
            </a:r>
          </a:p>
          <a:p>
            <a:pPr marL="342000">
              <a:spcBef>
                <a:spcPts val="0"/>
              </a:spcBef>
            </a:pPr>
            <a:r>
              <a:rPr lang="en-US" sz="2400" dirty="0" smtClean="0"/>
              <a:t> </a:t>
            </a:r>
            <a:r>
              <a:rPr lang="en-US" sz="2400" dirty="0"/>
              <a:t>homogenization</a:t>
            </a:r>
            <a:r>
              <a:rPr lang="en-US" sz="2400" dirty="0" smtClean="0"/>
              <a:t>,</a:t>
            </a:r>
          </a:p>
          <a:p>
            <a:pPr marL="342000">
              <a:spcBef>
                <a:spcPts val="0"/>
              </a:spcBef>
            </a:pPr>
            <a:r>
              <a:rPr lang="en-US" sz="2400" dirty="0" smtClean="0"/>
              <a:t> </a:t>
            </a:r>
            <a:r>
              <a:rPr lang="en-US" sz="2400" dirty="0"/>
              <a:t>the destruction of rhythms</a:t>
            </a:r>
            <a:r>
              <a:rPr lang="en-US" sz="2400" dirty="0" smtClean="0"/>
              <a:t>,</a:t>
            </a:r>
          </a:p>
          <a:p>
            <a:pPr marL="342000">
              <a:spcBef>
                <a:spcPts val="0"/>
              </a:spcBef>
            </a:pPr>
            <a:r>
              <a:rPr lang="en-US" sz="2400" dirty="0" smtClean="0"/>
              <a:t> </a:t>
            </a:r>
            <a:r>
              <a:rPr lang="en-US" sz="2400" dirty="0"/>
              <a:t>of underlying meaning</a:t>
            </a:r>
            <a:r>
              <a:rPr lang="en-US" sz="2400" dirty="0" smtClean="0"/>
              <a:t>,</a:t>
            </a:r>
          </a:p>
          <a:p>
            <a:pPr marL="342000">
              <a:spcBef>
                <a:spcPts val="0"/>
              </a:spcBef>
            </a:pPr>
            <a:r>
              <a:rPr lang="en-US" sz="2400" dirty="0" smtClean="0"/>
              <a:t> </a:t>
            </a:r>
            <a:r>
              <a:rPr lang="en-US" sz="2400" dirty="0"/>
              <a:t>the destruction of textual </a:t>
            </a:r>
            <a:r>
              <a:rPr lang="en-US" sz="2400" dirty="0" err="1"/>
              <a:t>systematisms</a:t>
            </a:r>
            <a:r>
              <a:rPr lang="en-US" sz="2400" dirty="0"/>
              <a:t>, </a:t>
            </a:r>
            <a:endParaRPr lang="en-US" sz="2400" dirty="0" smtClean="0"/>
          </a:p>
          <a:p>
            <a:pPr marL="342000">
              <a:spcBef>
                <a:spcPts val="0"/>
              </a:spcBef>
            </a:pPr>
            <a:r>
              <a:rPr lang="en-US" sz="2400" dirty="0" smtClean="0"/>
              <a:t>of </a:t>
            </a:r>
            <a:r>
              <a:rPr lang="en-US" sz="2400" dirty="0"/>
              <a:t>vernacular linguistic networks</a:t>
            </a:r>
            <a:r>
              <a:rPr lang="en-US" sz="2400" dirty="0" smtClean="0"/>
              <a:t>,</a:t>
            </a:r>
          </a:p>
          <a:p>
            <a:pPr marL="342000">
              <a:spcBef>
                <a:spcPts val="0"/>
              </a:spcBef>
            </a:pPr>
            <a:r>
              <a:rPr lang="en-US" sz="2400" dirty="0" smtClean="0"/>
              <a:t>of </a:t>
            </a:r>
            <a:r>
              <a:rPr lang="en-US" sz="2400" dirty="0"/>
              <a:t>locutions and idiomatic expressions, </a:t>
            </a:r>
            <a:endParaRPr lang="en-US" sz="2400" dirty="0" smtClean="0"/>
          </a:p>
          <a:p>
            <a:pPr marL="342000">
              <a:spcBef>
                <a:spcPts val="0"/>
              </a:spcBef>
            </a:pPr>
            <a:r>
              <a:rPr lang="en-US" sz="2400" dirty="0" smtClean="0"/>
              <a:t>of </a:t>
            </a:r>
            <a:r>
              <a:rPr lang="en-US" sz="2400" dirty="0"/>
              <a:t>superposition of languages.</a:t>
            </a:r>
            <a:endParaRPr lang="it-IT" sz="2400" dirty="0"/>
          </a:p>
          <a:p>
            <a:pPr marL="342000">
              <a:spcBef>
                <a:spcPts val="0"/>
              </a:spcBef>
            </a:pPr>
            <a:endParaRPr lang="it-IT" sz="2400" dirty="0"/>
          </a:p>
        </p:txBody>
      </p:sp>
    </p:spTree>
    <p:extLst>
      <p:ext uri="{BB962C8B-B14F-4D97-AF65-F5344CB8AC3E}">
        <p14:creationId xmlns:p14="http://schemas.microsoft.com/office/powerpoint/2010/main" val="35133565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2400" b="1" dirty="0"/>
              <a:t>Rationalization</a:t>
            </a:r>
            <a:r>
              <a:rPr lang="en-US" sz="2400" dirty="0"/>
              <a:t> reorganizes sentences according to a certain idea of what is considered to be the correct order of the </a:t>
            </a:r>
            <a:r>
              <a:rPr lang="en-US" sz="2400" dirty="0" smtClean="0"/>
              <a:t>passage</a:t>
            </a:r>
            <a:r>
              <a:rPr lang="it-IT" sz="2400" dirty="0" smtClean="0"/>
              <a:t>.</a:t>
            </a:r>
          </a:p>
          <a:p>
            <a:r>
              <a:rPr lang="en-US" sz="2400" b="1" dirty="0" smtClean="0"/>
              <a:t>Clarification</a:t>
            </a:r>
            <a:r>
              <a:rPr lang="en-US" sz="2400" dirty="0" smtClean="0"/>
              <a:t> </a:t>
            </a:r>
            <a:r>
              <a:rPr lang="en-US" sz="2400" dirty="0"/>
              <a:t>is a consequence of this, making clear what does not appear to be in the text or specifying what is not specified in the text. A typical example of this is the transformation of metaphors into similes. </a:t>
            </a:r>
            <a:endParaRPr lang="en-US" sz="2400" dirty="0" smtClean="0"/>
          </a:p>
          <a:p>
            <a:r>
              <a:rPr lang="en-US" sz="2400" b="1" dirty="0"/>
              <a:t>Expansion</a:t>
            </a:r>
            <a:r>
              <a:rPr lang="en-US" sz="2400" dirty="0"/>
              <a:t> is also linked to clarification and rationalization, in that it explains the text. Naturally, explaining or untangling a text means that the source is considered to be tangled up and therefore not clearly readable; again, this is where metaphors tend to be substituted by similes. </a:t>
            </a:r>
            <a:endParaRPr lang="it-IT" sz="2400" dirty="0"/>
          </a:p>
        </p:txBody>
      </p:sp>
    </p:spTree>
    <p:extLst>
      <p:ext uri="{BB962C8B-B14F-4D97-AF65-F5344CB8AC3E}">
        <p14:creationId xmlns:p14="http://schemas.microsoft.com/office/powerpoint/2010/main" val="32297153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Berman considers </a:t>
            </a:r>
            <a:r>
              <a:rPr lang="en-US" sz="2800" b="1" dirty="0"/>
              <a:t>ennoblement </a:t>
            </a:r>
            <a:r>
              <a:rPr lang="en-US" sz="2800" dirty="0"/>
              <a:t>to be the final point of Platonic translation. </a:t>
            </a:r>
            <a:endParaRPr lang="en-US" sz="2800" dirty="0" smtClean="0"/>
          </a:p>
          <a:p>
            <a:r>
              <a:rPr lang="en-US" sz="2800" dirty="0" smtClean="0"/>
              <a:t>The </a:t>
            </a:r>
            <a:r>
              <a:rPr lang="en-US" sz="2800" dirty="0"/>
              <a:t>translated text is better than the source, it is more elegant o “poetical” in places where the source was less refined. </a:t>
            </a:r>
            <a:endParaRPr lang="en-US" sz="2800" dirty="0" smtClean="0"/>
          </a:p>
          <a:p>
            <a:r>
              <a:rPr lang="en-US" sz="2800" dirty="0" smtClean="0"/>
              <a:t>Of </a:t>
            </a:r>
            <a:r>
              <a:rPr lang="en-US" sz="2800" dirty="0"/>
              <a:t>course, also the opposite can occur by using a pseudo-jargon which hides the text.</a:t>
            </a:r>
            <a:endParaRPr lang="it-IT" sz="2800" dirty="0"/>
          </a:p>
          <a:p>
            <a:endParaRPr lang="it-IT" sz="2800" dirty="0"/>
          </a:p>
        </p:txBody>
      </p:sp>
    </p:spTree>
    <p:extLst>
      <p:ext uri="{BB962C8B-B14F-4D97-AF65-F5344CB8AC3E}">
        <p14:creationId xmlns:p14="http://schemas.microsoft.com/office/powerpoint/2010/main" val="156429080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b="1" dirty="0"/>
              <a:t>Qualitative and quantitative </a:t>
            </a:r>
            <a:r>
              <a:rPr lang="en-US" dirty="0"/>
              <a:t>impoverishment means that, in the first case, expressions of the original are substituted with words of lower iconic value, and in the second case, lexical dispersion occurs. </a:t>
            </a:r>
            <a:endParaRPr lang="en-US" dirty="0" smtClean="0"/>
          </a:p>
          <a:p>
            <a:r>
              <a:rPr lang="en-US" dirty="0" smtClean="0"/>
              <a:t>With </a:t>
            </a:r>
            <a:r>
              <a:rPr lang="en-US" b="1" dirty="0"/>
              <a:t>homogenization</a:t>
            </a:r>
            <a:r>
              <a:rPr lang="en-US" dirty="0"/>
              <a:t>, all the levels of the original are unified to some extent. </a:t>
            </a:r>
            <a:endParaRPr lang="en-US" dirty="0" smtClean="0"/>
          </a:p>
          <a:p>
            <a:r>
              <a:rPr lang="en-US" dirty="0" smtClean="0"/>
              <a:t>The </a:t>
            </a:r>
            <a:r>
              <a:rPr lang="en-US" b="1" dirty="0"/>
              <a:t>destruction of rhythm </a:t>
            </a:r>
            <a:r>
              <a:rPr lang="en-US" dirty="0"/>
              <a:t>for example impacts on punctuation and in some way rhythm. The </a:t>
            </a:r>
            <a:r>
              <a:rPr lang="en-US" b="1" dirty="0"/>
              <a:t>destruction of the significant networks </a:t>
            </a:r>
            <a:r>
              <a:rPr lang="en-US" dirty="0"/>
              <a:t>eliminates the underlying connections between key signifiers which do not appear on the surface, but which are fundamental in the economy of the text. </a:t>
            </a:r>
            <a:endParaRPr lang="it-IT" dirty="0"/>
          </a:p>
          <a:p>
            <a:endParaRPr lang="it-IT" dirty="0"/>
          </a:p>
        </p:txBody>
      </p:sp>
    </p:spTree>
    <p:extLst>
      <p:ext uri="{BB962C8B-B14F-4D97-AF65-F5344CB8AC3E}">
        <p14:creationId xmlns:p14="http://schemas.microsoft.com/office/powerpoint/2010/main" val="2209617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2400" dirty="0"/>
              <a:t>D</a:t>
            </a:r>
            <a:r>
              <a:rPr lang="en-US" sz="2400" b="1" dirty="0" smtClean="0"/>
              <a:t>estroying </a:t>
            </a:r>
            <a:r>
              <a:rPr lang="en-US" sz="2400" b="1" dirty="0" err="1"/>
              <a:t>systematisms</a:t>
            </a:r>
            <a:r>
              <a:rPr lang="en-US" sz="2400" dirty="0"/>
              <a:t> you add or eliminate elements and the text becomes domesticated and is made readable. </a:t>
            </a:r>
            <a:endParaRPr lang="en-US" sz="2400" dirty="0" smtClean="0"/>
          </a:p>
          <a:p>
            <a:r>
              <a:rPr lang="en-US" sz="2400" dirty="0" smtClean="0"/>
              <a:t>Finally</a:t>
            </a:r>
            <a:r>
              <a:rPr lang="en-US" sz="2400" dirty="0"/>
              <a:t>, the </a:t>
            </a:r>
            <a:r>
              <a:rPr lang="en-US" sz="2400" b="1" dirty="0"/>
              <a:t>destruction of the vernacular networks</a:t>
            </a:r>
            <a:r>
              <a:rPr lang="en-US" sz="2400" dirty="0"/>
              <a:t>, </a:t>
            </a:r>
            <a:r>
              <a:rPr lang="en-US" sz="2400" b="1" dirty="0"/>
              <a:t>the</a:t>
            </a:r>
            <a:r>
              <a:rPr lang="en-US" sz="2400" dirty="0"/>
              <a:t> </a:t>
            </a:r>
            <a:r>
              <a:rPr lang="en-US" sz="2400" b="1" dirty="0"/>
              <a:t>destruction of locutions and the elimination of the superposition of languages </a:t>
            </a:r>
            <a:r>
              <a:rPr lang="en-US" sz="2400" dirty="0"/>
              <a:t>conceals and standardizes the translated text making it a usable product for the reader of the language into which the text is being translated.</a:t>
            </a:r>
            <a:endParaRPr lang="it-IT" sz="2400" dirty="0"/>
          </a:p>
          <a:p>
            <a:r>
              <a:rPr lang="en-US" sz="2400" dirty="0"/>
              <a:t>The identification of these deforming tendencies is not done to suggest an alternative methodology. It is done rather to show that these are common in any Western translation and correspond to a precise cultural choice.</a:t>
            </a:r>
            <a:endParaRPr lang="it-IT" sz="2400" dirty="0"/>
          </a:p>
          <a:p>
            <a:endParaRPr lang="it-IT" sz="2400" dirty="0"/>
          </a:p>
        </p:txBody>
      </p:sp>
    </p:spTree>
    <p:extLst>
      <p:ext uri="{BB962C8B-B14F-4D97-AF65-F5344CB8AC3E}">
        <p14:creationId xmlns:p14="http://schemas.microsoft.com/office/powerpoint/2010/main" val="6822434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Tel</a:t>
            </a:r>
            <a:r>
              <a:rPr lang="it-IT" dirty="0" smtClean="0"/>
              <a:t> Aviv School</a:t>
            </a:r>
            <a:endParaRPr lang="it-IT" dirty="0"/>
          </a:p>
        </p:txBody>
      </p:sp>
      <p:sp>
        <p:nvSpPr>
          <p:cNvPr id="3" name="Segnaposto contenuto 2"/>
          <p:cNvSpPr>
            <a:spLocks noGrp="1"/>
          </p:cNvSpPr>
          <p:nvPr>
            <p:ph idx="1"/>
          </p:nvPr>
        </p:nvSpPr>
        <p:spPr/>
        <p:txBody>
          <a:bodyPr>
            <a:normAutofit/>
          </a:bodyPr>
          <a:lstStyle/>
          <a:p>
            <a:r>
              <a:rPr lang="en-US" sz="2400" dirty="0"/>
              <a:t>With Berman, we need to remember the contribution of the school of Tel Aviv, whose main representatives are </a:t>
            </a:r>
            <a:r>
              <a:rPr lang="en-US" sz="2400" dirty="0" err="1"/>
              <a:t>Itamar</a:t>
            </a:r>
            <a:r>
              <a:rPr lang="en-US" sz="2400" dirty="0"/>
              <a:t> Even-Zohar and Gideon </a:t>
            </a:r>
            <a:r>
              <a:rPr lang="en-US" sz="2400" dirty="0" err="1"/>
              <a:t>Toury</a:t>
            </a:r>
            <a:r>
              <a:rPr lang="en-US" sz="2400" dirty="0"/>
              <a:t> and who, within the framework of the </a:t>
            </a:r>
            <a:r>
              <a:rPr lang="en-US" sz="2400" i="1" dirty="0" err="1"/>
              <a:t>Polysystem</a:t>
            </a:r>
            <a:r>
              <a:rPr lang="en-US" sz="2400" i="1" dirty="0"/>
              <a:t> Theory</a:t>
            </a:r>
            <a:r>
              <a:rPr lang="en-US" sz="2400" dirty="0"/>
              <a:t>, highlighted the heterogeneous cultural conditions in which a translation is carried out. </a:t>
            </a:r>
            <a:endParaRPr lang="it-IT" sz="2400" dirty="0"/>
          </a:p>
        </p:txBody>
      </p:sp>
    </p:spTree>
    <p:extLst>
      <p:ext uri="{BB962C8B-B14F-4D97-AF65-F5344CB8AC3E}">
        <p14:creationId xmlns:p14="http://schemas.microsoft.com/office/powerpoint/2010/main" val="306226596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r>
              <a:rPr lang="en-US" sz="2000" dirty="0"/>
              <a:t>The concept of </a:t>
            </a:r>
            <a:r>
              <a:rPr lang="en-US" sz="2000" dirty="0" err="1"/>
              <a:t>polysystem</a:t>
            </a:r>
            <a:r>
              <a:rPr lang="en-US" sz="2000" dirty="0"/>
              <a:t> is an attempt to define all the activities which are considered to be literary within a culture. </a:t>
            </a:r>
          </a:p>
          <a:p>
            <a:r>
              <a:rPr lang="en-US" sz="2000" dirty="0"/>
              <a:t>T</a:t>
            </a:r>
            <a:r>
              <a:rPr lang="en-US" sz="2000" dirty="0" smtClean="0"/>
              <a:t>he </a:t>
            </a:r>
            <a:r>
              <a:rPr lang="en-US" sz="2000" dirty="0" err="1"/>
              <a:t>polysystem</a:t>
            </a:r>
            <a:r>
              <a:rPr lang="en-US" sz="2000" dirty="0"/>
              <a:t> is a system of heterogeneous systems which make up literature, literature being conceived as a system in movement with transformations and continuities. From this point of view, literature is not only considered in an abstract way but is also connected to the judgments of value which belong to a specific historical period. Furthermore, literature is never isolated and is never pure, because it always comes into contact with other literatures creating continuous interferences. These interferences cannot be eliminated in the contacts between cultures and are usually unilateral because literature is a source, it performs this role thanks to its prestige and the fact that the importing system needs to find models which it does not find in itself.</a:t>
            </a:r>
            <a:endParaRPr lang="it-IT" sz="2000" dirty="0"/>
          </a:p>
          <a:p>
            <a:endParaRPr lang="it-IT" sz="2000" dirty="0"/>
          </a:p>
        </p:txBody>
      </p:sp>
    </p:spTree>
    <p:extLst>
      <p:ext uri="{BB962C8B-B14F-4D97-AF65-F5344CB8AC3E}">
        <p14:creationId xmlns:p14="http://schemas.microsoft.com/office/powerpoint/2010/main" val="9562523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Until not long ago, was widely accepted that translation consisted in reproducing "the closest natural </a:t>
            </a:r>
            <a:r>
              <a:rPr lang="en-GB" sz="2800" dirty="0" smtClean="0"/>
              <a:t>equivalent </a:t>
            </a:r>
            <a:r>
              <a:rPr lang="en-GB" sz="2800" dirty="0"/>
              <a:t>of the source-language message, first in terms of meaning and secondly in terms of style" (</a:t>
            </a:r>
            <a:r>
              <a:rPr lang="en-GB" sz="2800" dirty="0" err="1"/>
              <a:t>Mounin</a:t>
            </a:r>
            <a:r>
              <a:rPr lang="en-GB" sz="2800" dirty="0"/>
              <a:t> 1963: XII). Such interpretation tends to eliminate the fact that the translation process is the work of an individual who possesses, to a greater or lesser extent, his or her own subjectivity. </a:t>
            </a:r>
            <a:endParaRPr lang="it-IT" sz="2800" dirty="0"/>
          </a:p>
        </p:txBody>
      </p:sp>
    </p:spTree>
    <p:extLst>
      <p:ext uri="{BB962C8B-B14F-4D97-AF65-F5344CB8AC3E}">
        <p14:creationId xmlns:p14="http://schemas.microsoft.com/office/powerpoint/2010/main" val="4065353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In this sense, a series of oppositions have an important role: the existence of canonical texts and non-canonical texts; between the center and periphery of the system, between innovation and tradition. </a:t>
            </a:r>
            <a:endParaRPr lang="it-IT" sz="2400" dirty="0"/>
          </a:p>
          <a:p>
            <a:endParaRPr lang="it-IT" sz="2400" dirty="0"/>
          </a:p>
        </p:txBody>
      </p:sp>
    </p:spTree>
    <p:extLst>
      <p:ext uri="{BB962C8B-B14F-4D97-AF65-F5344CB8AC3E}">
        <p14:creationId xmlns:p14="http://schemas.microsoft.com/office/powerpoint/2010/main" val="1639573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dirty="0"/>
              <a:t>The concept of a canonical text is fundamental to understand how certain cultural categories are passed down in a given society. In the case of texts, the pertinence to the canon depends on the legitimacy of the dominating cultural groups. In relation to the concept of canonization, there is the distinction between center and periphery. The center of the literary system is inevitably occupied by canonical texts, in other words, those which have been introduced by the official culture and which have achieved legitimacy of the institution. Also the opposition between tradition and innovation is in relation to the problem of accepting a given work at a precise time. The tradition that is to say the fixed repertoire which makes it up, is a secondary system, its texts will be in some way predictable and any attempt to compromise this instability will be perceived as an aggression. On the contrary the innovator is a primary system in which new elements intervene and where a repertoire becomes defined. A system can be stable or unstable, depending on its ability to handle changes and assimilate them.</a:t>
            </a:r>
            <a:endParaRPr lang="it-IT" dirty="0"/>
          </a:p>
          <a:p>
            <a:endParaRPr lang="it-IT" dirty="0"/>
          </a:p>
        </p:txBody>
      </p:sp>
    </p:spTree>
    <p:extLst>
      <p:ext uri="{BB962C8B-B14F-4D97-AF65-F5344CB8AC3E}">
        <p14:creationId xmlns:p14="http://schemas.microsoft.com/office/powerpoint/2010/main" val="40796460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Translated literature follows the same reasoning and can become primary or secondary depending on the specific conditions operating in the </a:t>
            </a:r>
            <a:r>
              <a:rPr lang="en-US" sz="2400" dirty="0" err="1"/>
              <a:t>polysystem</a:t>
            </a:r>
            <a:r>
              <a:rPr lang="en-US" sz="2400" dirty="0"/>
              <a:t>. In this sense, translated literature is a system within the literary </a:t>
            </a:r>
            <a:r>
              <a:rPr lang="en-US" sz="2400" dirty="0" err="1"/>
              <a:t>polysystem</a:t>
            </a:r>
            <a:r>
              <a:rPr lang="en-US" sz="2400" dirty="0"/>
              <a:t>. The receiving system selects the foreign literature accepting the literary conventions of the same </a:t>
            </a:r>
            <a:r>
              <a:rPr lang="en-US" sz="2400" dirty="0" err="1"/>
              <a:t>polysystem</a:t>
            </a:r>
            <a:r>
              <a:rPr lang="en-US" sz="2400" dirty="0"/>
              <a:t>. This filter will be applied in relation to the conditions of the receiving </a:t>
            </a:r>
            <a:r>
              <a:rPr lang="en-US" sz="2400" dirty="0" err="1"/>
              <a:t>polysystem</a:t>
            </a:r>
            <a:r>
              <a:rPr lang="en-US" sz="2400" dirty="0"/>
              <a:t>: a fixed </a:t>
            </a:r>
            <a:r>
              <a:rPr lang="en-US" sz="2400" dirty="0" err="1"/>
              <a:t>polysystem</a:t>
            </a:r>
            <a:r>
              <a:rPr lang="en-US" sz="2400" dirty="0"/>
              <a:t> will try to impose its models on translations; on the contrary, a weak </a:t>
            </a:r>
            <a:r>
              <a:rPr lang="en-US" sz="2400" dirty="0" err="1"/>
              <a:t>polysystem</a:t>
            </a:r>
            <a:r>
              <a:rPr lang="en-US" sz="2400" dirty="0"/>
              <a:t> will be subject to the influence of the models it imports. </a:t>
            </a:r>
            <a:endParaRPr lang="it-IT" sz="2400" dirty="0"/>
          </a:p>
        </p:txBody>
      </p:sp>
    </p:spTree>
    <p:extLst>
      <p:ext uri="{BB962C8B-B14F-4D97-AF65-F5344CB8AC3E}">
        <p14:creationId xmlns:p14="http://schemas.microsoft.com/office/powerpoint/2010/main" val="11007406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Specifically, translation, if we consider that it is first and foremost a cultural exchange, has a central role in a language in three social situations: when a literature is young or is in the process of being established; when a literature is peripheral or weak; when a culture is undergoing a crisis. In the first two cases, the translated literature is needed to fill in the gaps of the </a:t>
            </a:r>
            <a:r>
              <a:rPr lang="en-US" sz="2400" dirty="0" err="1"/>
              <a:t>polysystem</a:t>
            </a:r>
            <a:r>
              <a:rPr lang="en-US" sz="2400" dirty="0"/>
              <a:t> and it also creates a dependence of the weak or peripheral literatures compared to the central ones. In the third case, translated literature can have a primary function also in central literatures.</a:t>
            </a:r>
            <a:endParaRPr lang="it-IT" sz="2400" dirty="0"/>
          </a:p>
          <a:p>
            <a:endParaRPr lang="it-IT" sz="2400" dirty="0"/>
          </a:p>
        </p:txBody>
      </p:sp>
    </p:spTree>
    <p:extLst>
      <p:ext uri="{BB962C8B-B14F-4D97-AF65-F5344CB8AC3E}">
        <p14:creationId xmlns:p14="http://schemas.microsoft.com/office/powerpoint/2010/main" val="8704550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World </a:t>
            </a:r>
            <a:r>
              <a:rPr lang="it-IT" dirty="0" err="1" smtClean="0"/>
              <a:t>Literature</a:t>
            </a:r>
            <a:endParaRPr lang="it-IT" dirty="0"/>
          </a:p>
        </p:txBody>
      </p:sp>
      <p:sp>
        <p:nvSpPr>
          <p:cNvPr id="3" name="Segnaposto contenuto 2"/>
          <p:cNvSpPr>
            <a:spLocks noGrp="1"/>
          </p:cNvSpPr>
          <p:nvPr>
            <p:ph idx="1"/>
          </p:nvPr>
        </p:nvSpPr>
        <p:spPr/>
        <p:txBody>
          <a:bodyPr/>
          <a:lstStyle/>
          <a:p>
            <a:r>
              <a:rPr lang="en-US" sz="2400" dirty="0"/>
              <a:t>The connection between culture and translation is really interesting in the case of what Edward Said has called </a:t>
            </a:r>
            <a:r>
              <a:rPr lang="en-US" sz="2400" i="1" dirty="0"/>
              <a:t>World Literature</a:t>
            </a:r>
            <a:r>
              <a:rPr lang="en-US" sz="2400" dirty="0"/>
              <a:t>. </a:t>
            </a:r>
            <a:endParaRPr lang="it-IT" sz="2400" dirty="0"/>
          </a:p>
          <a:p>
            <a:r>
              <a:rPr lang="en-US" sz="2400" dirty="0"/>
              <a:t>This is that literature of contemporary reality characterized by a constant exchange and mixing of knowledge, the fusion and confusion of ideas and images. </a:t>
            </a:r>
            <a:endParaRPr lang="en-US" sz="2400" dirty="0" smtClean="0"/>
          </a:p>
          <a:p>
            <a:r>
              <a:rPr lang="en-US" sz="2400" dirty="0" smtClean="0"/>
              <a:t>In </a:t>
            </a:r>
            <a:r>
              <a:rPr lang="en-US" sz="2400" dirty="0"/>
              <a:t>the intermixing of cultures (according to the expression of </a:t>
            </a:r>
            <a:r>
              <a:rPr lang="en-US" sz="2400" dirty="0" err="1"/>
              <a:t>Paco</a:t>
            </a:r>
            <a:r>
              <a:rPr lang="en-US" sz="2400" dirty="0"/>
              <a:t> Ignacio </a:t>
            </a:r>
            <a:r>
              <a:rPr lang="en-US" sz="2400" dirty="0" err="1"/>
              <a:t>Taibo</a:t>
            </a:r>
            <a:r>
              <a:rPr lang="en-US" sz="2400" dirty="0"/>
              <a:t>) each culture completes an action which is both union and diversification. </a:t>
            </a:r>
            <a:endParaRPr lang="it-IT" sz="2400" dirty="0"/>
          </a:p>
        </p:txBody>
      </p:sp>
    </p:spTree>
    <p:extLst>
      <p:ext uri="{BB962C8B-B14F-4D97-AF65-F5344CB8AC3E}">
        <p14:creationId xmlns:p14="http://schemas.microsoft.com/office/powerpoint/2010/main" val="19916464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dirty="0"/>
              <a:t>In such context we completely lose the idea of centrality of a culture which imposes itself on others, but also the paternalistic need to understand others, that is to say, to reduce the cultural manifestations to one’s own model. Also the European concept of universality intended as accumulation changes. On the contrary, a feature of cultural intermixing is cultural contagion.</a:t>
            </a:r>
            <a:r>
              <a:rPr lang="it-IT" dirty="0"/>
              <a:t> </a:t>
            </a:r>
            <a:endParaRPr lang="it-IT" dirty="0" smtClean="0"/>
          </a:p>
          <a:p>
            <a:r>
              <a:rPr lang="en-US" dirty="0"/>
              <a:t>This implies contact between languages, its fusion and the creation of new languages, of new impure languages. If the novel was born, as says </a:t>
            </a:r>
            <a:r>
              <a:rPr lang="en-US" dirty="0" err="1"/>
              <a:t>Baktin</a:t>
            </a:r>
            <a:r>
              <a:rPr lang="en-US" dirty="0"/>
              <a:t>, at a time when the world was becoming polyglot with the affirmation of national languages, closed towards one another, now in the period of multilingualism, there is a new more open approach and the awareness of the relationship between languages. </a:t>
            </a:r>
            <a:endParaRPr lang="it-IT" dirty="0"/>
          </a:p>
        </p:txBody>
      </p:sp>
    </p:spTree>
    <p:extLst>
      <p:ext uri="{BB962C8B-B14F-4D97-AF65-F5344CB8AC3E}">
        <p14:creationId xmlns:p14="http://schemas.microsoft.com/office/powerpoint/2010/main" val="140089104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en-US" sz="2800" dirty="0"/>
              <a:t>This awareness is at the basis of the great linguistic variety which characterizes postcolonial literatures, a wealth made of inventions, loans, linguistic grafts and approximations. </a:t>
            </a:r>
            <a:endParaRPr lang="en-US" sz="2800" dirty="0" smtClean="0"/>
          </a:p>
          <a:p>
            <a:r>
              <a:rPr lang="en-US" sz="2800" dirty="0" smtClean="0"/>
              <a:t>Just </a:t>
            </a:r>
            <a:r>
              <a:rPr lang="en-US" sz="2800" dirty="0"/>
              <a:t>like postcolonial literature is by definition fluid, in transformation, transitional, not acquired and not completed, the languages which express it are in constant transformation, they are hybrids, just like languages were originally hybrids. </a:t>
            </a:r>
            <a:endParaRPr lang="it-IT" sz="2800" dirty="0"/>
          </a:p>
          <a:p>
            <a:endParaRPr lang="it-IT" sz="2800" dirty="0"/>
          </a:p>
        </p:txBody>
      </p:sp>
    </p:spTree>
    <p:extLst>
      <p:ext uri="{BB962C8B-B14F-4D97-AF65-F5344CB8AC3E}">
        <p14:creationId xmlns:p14="http://schemas.microsoft.com/office/powerpoint/2010/main" val="5239455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The new landscape of international literature forces to reconsider the role of the translator. When translating the variations of European languages contaminated by the reminiscence of the source language and contact with jargons, idiomatic expressions, dialects, it is necessary to bear in mind the internal heterogeneity of these languages and the complexity of the relations between different languages. The task at hand for the translator is the best example of the understanding-through-clues approach which characterizes the postcolonial world: getting closer to the text, identifying clues, following them until we find a meaning. </a:t>
            </a:r>
            <a:endParaRPr lang="it-IT" sz="2400" dirty="0"/>
          </a:p>
        </p:txBody>
      </p:sp>
    </p:spTree>
    <p:extLst>
      <p:ext uri="{BB962C8B-B14F-4D97-AF65-F5344CB8AC3E}">
        <p14:creationId xmlns:p14="http://schemas.microsoft.com/office/powerpoint/2010/main" val="35977549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The language of the translator operates in the same way of </a:t>
            </a:r>
            <a:r>
              <a:rPr lang="en-US" sz="2800" dirty="0" err="1"/>
              <a:t>creolisation</a:t>
            </a:r>
            <a:r>
              <a:rPr lang="en-US" sz="2800" dirty="0"/>
              <a:t>, it becomes unpredictable. In this sense, and following Octavio Paz’s reasoning, translation stops being an operation which tends to demonstrate the definitive identity of men and turns into a vehicle of its own singularity.</a:t>
            </a:r>
            <a:r>
              <a:rPr lang="it-IT" sz="2800" dirty="0"/>
              <a:t> </a:t>
            </a:r>
          </a:p>
        </p:txBody>
      </p:sp>
    </p:spTree>
    <p:extLst>
      <p:ext uri="{BB962C8B-B14F-4D97-AF65-F5344CB8AC3E}">
        <p14:creationId xmlns:p14="http://schemas.microsoft.com/office/powerpoint/2010/main" val="5587593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7780"/>
            <a:ext cx="7620000" cy="1009857"/>
          </a:xfrm>
        </p:spPr>
        <p:txBody>
          <a:bodyPr/>
          <a:lstStyle/>
          <a:p>
            <a:pPr algn="ctr"/>
            <a:r>
              <a:rPr lang="en-US" dirty="0"/>
              <a:t>Ideology</a:t>
            </a:r>
            <a:r>
              <a:rPr lang="it-IT" dirty="0"/>
              <a:t/>
            </a:r>
            <a:br>
              <a:rPr lang="it-IT" dirty="0"/>
            </a:br>
            <a:endParaRPr lang="it-IT" dirty="0"/>
          </a:p>
        </p:txBody>
      </p:sp>
      <p:sp>
        <p:nvSpPr>
          <p:cNvPr id="3" name="Segnaposto contenuto 2"/>
          <p:cNvSpPr>
            <a:spLocks noGrp="1"/>
          </p:cNvSpPr>
          <p:nvPr>
            <p:ph idx="1"/>
          </p:nvPr>
        </p:nvSpPr>
        <p:spPr/>
        <p:txBody>
          <a:bodyPr>
            <a:normAutofit lnSpcReduction="10000"/>
          </a:bodyPr>
          <a:lstStyle/>
          <a:p>
            <a:r>
              <a:rPr lang="en-US" sz="2800" dirty="0"/>
              <a:t>Is there a relation between translation and ideology? </a:t>
            </a:r>
            <a:endParaRPr lang="en-US" sz="2800" dirty="0" smtClean="0"/>
          </a:p>
          <a:p>
            <a:r>
              <a:rPr lang="en-US" sz="2800" dirty="0" smtClean="0"/>
              <a:t>No</a:t>
            </a:r>
            <a:r>
              <a:rPr lang="en-US" sz="2800" dirty="0"/>
              <a:t>, if we think that translating means to reproduce the original message in all its functions. </a:t>
            </a:r>
            <a:endParaRPr lang="en-US" sz="2800" dirty="0" smtClean="0"/>
          </a:p>
          <a:p>
            <a:r>
              <a:rPr lang="en-US" sz="2800" dirty="0" smtClean="0"/>
              <a:t>Yes</a:t>
            </a:r>
            <a:r>
              <a:rPr lang="en-US" sz="2800" dirty="0"/>
              <a:t>, if we consider that in many translation projects it is necessary to take decisions and solve complex problems with imagination, experience and cleverness. </a:t>
            </a:r>
            <a:endParaRPr lang="en-US" sz="2800" dirty="0" smtClean="0"/>
          </a:p>
          <a:p>
            <a:r>
              <a:rPr lang="en-US" sz="2800" dirty="0" smtClean="0"/>
              <a:t>Ideology </a:t>
            </a:r>
            <a:r>
              <a:rPr lang="en-US" sz="2800" dirty="0"/>
              <a:t>is present in every intellectual work, consequently also in translation.</a:t>
            </a:r>
            <a:endParaRPr lang="it-IT" sz="2800" dirty="0"/>
          </a:p>
          <a:p>
            <a:endParaRPr lang="it-IT" sz="2800" dirty="0"/>
          </a:p>
        </p:txBody>
      </p:sp>
    </p:spTree>
    <p:extLst>
      <p:ext uri="{BB962C8B-B14F-4D97-AF65-F5344CB8AC3E}">
        <p14:creationId xmlns:p14="http://schemas.microsoft.com/office/powerpoint/2010/main" val="40529336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However, by eliminating traces of subjectivity, one eliminates traces of the translator, because the fusion of the two texts make his or her translation invisible. In other words, the activities of reading and writing are eliminated; the process simply becomes an invisible hand which mechanically transforms words from one language to another and in this sense translation becomes a pure copy of the source text and not an expression of creativity. This has been the underlying ideology of translation for a long time, and to a certain extent translation is still view this way, as </a:t>
            </a:r>
            <a:r>
              <a:rPr lang="en-GB" dirty="0" smtClean="0"/>
              <a:t>proved </a:t>
            </a:r>
            <a:r>
              <a:rPr lang="en-GB" dirty="0"/>
              <a:t>by the fact that until recently even the name of the translator was rarely - if ever - mentioned.  </a:t>
            </a:r>
            <a:endParaRPr lang="it-IT" dirty="0"/>
          </a:p>
          <a:p>
            <a:endParaRPr lang="it-IT" dirty="0"/>
          </a:p>
        </p:txBody>
      </p:sp>
    </p:spTree>
    <p:extLst>
      <p:ext uri="{BB962C8B-B14F-4D97-AF65-F5344CB8AC3E}">
        <p14:creationId xmlns:p14="http://schemas.microsoft.com/office/powerpoint/2010/main" val="34706995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Bassnett</a:t>
            </a:r>
            <a:endParaRPr lang="it-IT" dirty="0"/>
          </a:p>
        </p:txBody>
      </p:sp>
      <p:sp>
        <p:nvSpPr>
          <p:cNvPr id="3" name="Segnaposto contenuto 2"/>
          <p:cNvSpPr>
            <a:spLocks noGrp="1"/>
          </p:cNvSpPr>
          <p:nvPr>
            <p:ph idx="1"/>
          </p:nvPr>
        </p:nvSpPr>
        <p:spPr/>
        <p:txBody>
          <a:bodyPr/>
          <a:lstStyle/>
          <a:p>
            <a:r>
              <a:rPr lang="en-US" dirty="0"/>
              <a:t>The topic of ideology has an important role to play </a:t>
            </a:r>
            <a:r>
              <a:rPr lang="en-US" dirty="0" smtClean="0"/>
              <a:t>today in </a:t>
            </a:r>
            <a:r>
              <a:rPr lang="en-US" dirty="0"/>
              <a:t>post-translation studies. </a:t>
            </a:r>
            <a:endParaRPr lang="en-US" dirty="0" smtClean="0"/>
          </a:p>
          <a:p>
            <a:r>
              <a:rPr lang="en-US" dirty="0" smtClean="0"/>
              <a:t>In </a:t>
            </a:r>
            <a:r>
              <a:rPr lang="en-US" dirty="0"/>
              <a:t>point of fact, however, Susan </a:t>
            </a:r>
            <a:r>
              <a:rPr lang="en-US" dirty="0" err="1"/>
              <a:t>Bassnett</a:t>
            </a:r>
            <a:r>
              <a:rPr lang="en-US" dirty="0"/>
              <a:t> already proposed the theme of ideology, identity and culture as a center of interest for translation in 1991, just at the beginning of the second decade of Translation Studies. </a:t>
            </a:r>
            <a:endParaRPr lang="en-US" dirty="0" smtClean="0"/>
          </a:p>
          <a:p>
            <a:r>
              <a:rPr lang="en-US" dirty="0" smtClean="0"/>
              <a:t>The </a:t>
            </a:r>
            <a:r>
              <a:rPr lang="en-US" dirty="0"/>
              <a:t>presentation and article were pioneering and showed the changing climate within studies in translation during the Eighties. </a:t>
            </a:r>
            <a:endParaRPr lang="en-US" dirty="0" smtClean="0"/>
          </a:p>
          <a:p>
            <a:r>
              <a:rPr lang="en-US" dirty="0" smtClean="0"/>
              <a:t>The </a:t>
            </a:r>
            <a:r>
              <a:rPr lang="en-US" dirty="0"/>
              <a:t>new direction replaced traditional categories such as “source text,” “target text,” and “fidelity” with an expressed interest in the historical, cultural and ideological conditions which determine the translator activity. </a:t>
            </a:r>
            <a:endParaRPr lang="it-IT" dirty="0"/>
          </a:p>
        </p:txBody>
      </p:sp>
    </p:spTree>
    <p:extLst>
      <p:ext uri="{BB962C8B-B14F-4D97-AF65-F5344CB8AC3E}">
        <p14:creationId xmlns:p14="http://schemas.microsoft.com/office/powerpoint/2010/main" val="13852506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Lefevere</a:t>
            </a:r>
            <a:endParaRPr lang="it-IT" dirty="0"/>
          </a:p>
        </p:txBody>
      </p:sp>
      <p:sp>
        <p:nvSpPr>
          <p:cNvPr id="3" name="Segnaposto contenuto 2"/>
          <p:cNvSpPr>
            <a:spLocks noGrp="1"/>
          </p:cNvSpPr>
          <p:nvPr>
            <p:ph idx="1"/>
          </p:nvPr>
        </p:nvSpPr>
        <p:spPr/>
        <p:txBody>
          <a:bodyPr>
            <a:normAutofit/>
          </a:bodyPr>
          <a:lstStyle/>
          <a:p>
            <a:r>
              <a:rPr lang="en-US" sz="2400" dirty="0"/>
              <a:t>Similarly and already in the Eighties, André </a:t>
            </a:r>
            <a:r>
              <a:rPr lang="en-US" sz="2400" dirty="0" err="1"/>
              <a:t>Lefevere</a:t>
            </a:r>
            <a:r>
              <a:rPr lang="en-US" sz="2400" dirty="0"/>
              <a:t> proposed the topic of ideology as a center of interest for Translation Studies. </a:t>
            </a:r>
            <a:endParaRPr lang="en-US" sz="2400" dirty="0" smtClean="0"/>
          </a:p>
          <a:p>
            <a:r>
              <a:rPr lang="en-US" sz="2400" dirty="0" smtClean="0"/>
              <a:t>The </a:t>
            </a:r>
            <a:r>
              <a:rPr lang="en-US" sz="2400" dirty="0"/>
              <a:t>perspective of </a:t>
            </a:r>
            <a:r>
              <a:rPr lang="en-US" sz="2400" dirty="0" err="1"/>
              <a:t>Lefevere</a:t>
            </a:r>
            <a:r>
              <a:rPr lang="en-US" sz="2400" dirty="0"/>
              <a:t> resembled that of Michel Foucault for whom discourses constitute a complex and unstable system in which they can be an instrument and an effect of power.  </a:t>
            </a:r>
            <a:endParaRPr lang="en-US" sz="2400" dirty="0" smtClean="0"/>
          </a:p>
          <a:p>
            <a:r>
              <a:rPr lang="en-US" sz="2400" dirty="0" err="1" smtClean="0"/>
              <a:t>Lefevere</a:t>
            </a:r>
            <a:r>
              <a:rPr lang="en-US" sz="2400" dirty="0"/>
              <a:t>, who </a:t>
            </a:r>
            <a:r>
              <a:rPr lang="en-US" sz="2400" dirty="0" smtClean="0"/>
              <a:t>edited and wrote some books with </a:t>
            </a:r>
            <a:r>
              <a:rPr lang="en-US" sz="2400" dirty="0"/>
              <a:t>Susan </a:t>
            </a:r>
            <a:r>
              <a:rPr lang="en-US" sz="2400" dirty="0" err="1"/>
              <a:t>Bassnett</a:t>
            </a:r>
            <a:r>
              <a:rPr lang="en-US" sz="2400" dirty="0"/>
              <a:t>, has reminded us that every translation is a kind of rewriting and that it is often an ideology that motivates a person to rewrite a text.</a:t>
            </a:r>
            <a:endParaRPr lang="it-IT" sz="2400" dirty="0"/>
          </a:p>
          <a:p>
            <a:endParaRPr lang="it-IT" sz="2400" dirty="0"/>
          </a:p>
        </p:txBody>
      </p:sp>
    </p:spTree>
    <p:extLst>
      <p:ext uri="{BB962C8B-B14F-4D97-AF65-F5344CB8AC3E}">
        <p14:creationId xmlns:p14="http://schemas.microsoft.com/office/powerpoint/2010/main" val="16861055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Fawcett</a:t>
            </a:r>
            <a:endParaRPr lang="it-IT" dirty="0"/>
          </a:p>
        </p:txBody>
      </p:sp>
      <p:sp>
        <p:nvSpPr>
          <p:cNvPr id="3" name="Segnaposto contenuto 2"/>
          <p:cNvSpPr>
            <a:spLocks noGrp="1"/>
          </p:cNvSpPr>
          <p:nvPr>
            <p:ph idx="1"/>
          </p:nvPr>
        </p:nvSpPr>
        <p:spPr/>
        <p:txBody>
          <a:bodyPr>
            <a:normAutofit/>
          </a:bodyPr>
          <a:lstStyle/>
          <a:p>
            <a:r>
              <a:rPr lang="en-US" sz="2800" dirty="0"/>
              <a:t>Some years later Peter Fawcett, in the article on “Translation and Ideology” published by </a:t>
            </a:r>
            <a:r>
              <a:rPr lang="en-US" sz="2800" i="1" dirty="0" err="1"/>
              <a:t>Routledge</a:t>
            </a:r>
            <a:r>
              <a:rPr lang="en-US" sz="2800" i="1" dirty="0"/>
              <a:t> Encyclopedia of TS</a:t>
            </a:r>
            <a:r>
              <a:rPr lang="en-US" sz="2800" dirty="0"/>
              <a:t>, pointed out that institutions and individuals use their beliefs to motivate and affect translation. The author stressed that it is possible to find an ideological approach to translation in many ancient testimonies. </a:t>
            </a:r>
            <a:endParaRPr lang="it-IT" sz="2800" dirty="0"/>
          </a:p>
        </p:txBody>
      </p:sp>
    </p:spTree>
    <p:extLst>
      <p:ext uri="{BB962C8B-B14F-4D97-AF65-F5344CB8AC3E}">
        <p14:creationId xmlns:p14="http://schemas.microsoft.com/office/powerpoint/2010/main" val="112446852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Shäffner</a:t>
            </a:r>
            <a:endParaRPr lang="it-IT" dirty="0"/>
          </a:p>
        </p:txBody>
      </p:sp>
      <p:sp>
        <p:nvSpPr>
          <p:cNvPr id="3" name="Segnaposto contenuto 2"/>
          <p:cNvSpPr>
            <a:spLocks noGrp="1"/>
          </p:cNvSpPr>
          <p:nvPr>
            <p:ph idx="1"/>
          </p:nvPr>
        </p:nvSpPr>
        <p:spPr/>
        <p:txBody>
          <a:bodyPr/>
          <a:lstStyle/>
          <a:p>
            <a:r>
              <a:rPr lang="en-US" sz="2800" dirty="0"/>
              <a:t>In the same direction, Christina </a:t>
            </a:r>
            <a:r>
              <a:rPr lang="en-US" sz="2800" dirty="0" err="1"/>
              <a:t>Schäffner</a:t>
            </a:r>
            <a:r>
              <a:rPr lang="en-US" sz="2800" dirty="0"/>
              <a:t> in 2003 reminded us that translations are inevitably ideological because ideology always lies behind the selection of a source text and the use to which a target text is put. </a:t>
            </a:r>
            <a:endParaRPr lang="en-US" sz="2800" dirty="0" smtClean="0"/>
          </a:p>
          <a:p>
            <a:r>
              <a:rPr lang="en-US" sz="2800" dirty="0" smtClean="0"/>
              <a:t>The </a:t>
            </a:r>
            <a:r>
              <a:rPr lang="en-US" sz="2800" dirty="0"/>
              <a:t>interests, scopes, and goals of individuals and institutions shape the work and product of translation</a:t>
            </a:r>
            <a:r>
              <a:rPr lang="en-US" dirty="0"/>
              <a:t>. </a:t>
            </a:r>
            <a:endParaRPr lang="it-IT" dirty="0"/>
          </a:p>
        </p:txBody>
      </p:sp>
    </p:spTree>
    <p:extLst>
      <p:ext uri="{BB962C8B-B14F-4D97-AF65-F5344CB8AC3E}">
        <p14:creationId xmlns:p14="http://schemas.microsoft.com/office/powerpoint/2010/main" val="11558825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Nord</a:t>
            </a:r>
            <a:endParaRPr lang="it-IT" dirty="0"/>
          </a:p>
        </p:txBody>
      </p:sp>
      <p:sp>
        <p:nvSpPr>
          <p:cNvPr id="3" name="Segnaposto contenuto 2"/>
          <p:cNvSpPr>
            <a:spLocks noGrp="1"/>
          </p:cNvSpPr>
          <p:nvPr>
            <p:ph idx="1"/>
          </p:nvPr>
        </p:nvSpPr>
        <p:spPr/>
        <p:txBody>
          <a:bodyPr>
            <a:normAutofit/>
          </a:bodyPr>
          <a:lstStyle/>
          <a:p>
            <a:r>
              <a:rPr lang="en-US" sz="2800" dirty="0"/>
              <a:t>Also Christiane Nord in </a:t>
            </a:r>
            <a:r>
              <a:rPr lang="en-GB" sz="2800" i="1" dirty="0"/>
              <a:t>Translation as A Purposeful Activity </a:t>
            </a:r>
            <a:r>
              <a:rPr lang="en-US" sz="2800" dirty="0"/>
              <a:t>(1997) noted the same thing: decisions about the process of translation are taken, consciously or unconsciously, on the basis of ideological motivations. </a:t>
            </a:r>
            <a:endParaRPr lang="en-US" sz="2800" dirty="0" smtClean="0"/>
          </a:p>
          <a:p>
            <a:r>
              <a:rPr lang="en-US" sz="2800" dirty="0" smtClean="0"/>
              <a:t>This </a:t>
            </a:r>
            <a:r>
              <a:rPr lang="en-US" sz="2800" dirty="0"/>
              <a:t>means that ideology is determinant in the definition of goals but also in establishing translating strategies and norms.</a:t>
            </a:r>
            <a:endParaRPr lang="it-IT" sz="2800" dirty="0"/>
          </a:p>
          <a:p>
            <a:endParaRPr lang="it-IT" sz="2800" dirty="0"/>
          </a:p>
        </p:txBody>
      </p:sp>
    </p:spTree>
    <p:extLst>
      <p:ext uri="{BB962C8B-B14F-4D97-AF65-F5344CB8AC3E}">
        <p14:creationId xmlns:p14="http://schemas.microsoft.com/office/powerpoint/2010/main" val="8410628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Niranjana</a:t>
            </a:r>
            <a:endParaRPr lang="it-IT" dirty="0"/>
          </a:p>
        </p:txBody>
      </p:sp>
      <p:sp>
        <p:nvSpPr>
          <p:cNvPr id="3" name="Segnaposto contenuto 2"/>
          <p:cNvSpPr>
            <a:spLocks noGrp="1"/>
          </p:cNvSpPr>
          <p:nvPr>
            <p:ph idx="1"/>
          </p:nvPr>
        </p:nvSpPr>
        <p:spPr>
          <a:xfrm>
            <a:off x="457200" y="1417638"/>
            <a:ext cx="7620000" cy="4983162"/>
          </a:xfrm>
        </p:spPr>
        <p:txBody>
          <a:bodyPr>
            <a:normAutofit/>
          </a:bodyPr>
          <a:lstStyle/>
          <a:p>
            <a:r>
              <a:rPr lang="en-US" sz="2600" dirty="0"/>
              <a:t>At the beginning of the nineties an important book by </a:t>
            </a:r>
            <a:r>
              <a:rPr lang="en-US" sz="2600" dirty="0" err="1"/>
              <a:t>Tejaswini</a:t>
            </a:r>
            <a:r>
              <a:rPr lang="en-US" sz="2600" dirty="0"/>
              <a:t> </a:t>
            </a:r>
            <a:r>
              <a:rPr lang="en-US" sz="2600" dirty="0" err="1"/>
              <a:t>Niranjana</a:t>
            </a:r>
            <a:r>
              <a:rPr lang="en-US" sz="2600" dirty="0"/>
              <a:t> (</a:t>
            </a:r>
            <a:r>
              <a:rPr lang="en-US" sz="2600" i="1" dirty="0"/>
              <a:t>S</a:t>
            </a:r>
            <a:r>
              <a:rPr lang="en-GB" sz="2600" i="1" dirty="0" err="1"/>
              <a:t>iting</a:t>
            </a:r>
            <a:r>
              <a:rPr lang="en-GB" sz="2600" i="1" dirty="0"/>
              <a:t> Translation. History, Post-structuralism and the Colonial Context</a:t>
            </a:r>
            <a:r>
              <a:rPr lang="en-US" sz="2600" dirty="0"/>
              <a:t> [1992]) addressed the relationship between translation ideology and identity. </a:t>
            </a:r>
            <a:endParaRPr lang="en-US" sz="2600" dirty="0" smtClean="0"/>
          </a:p>
          <a:p>
            <a:r>
              <a:rPr lang="en-US" sz="2600" dirty="0" smtClean="0"/>
              <a:t>For </a:t>
            </a:r>
            <a:r>
              <a:rPr lang="en-US" sz="2600" dirty="0" err="1"/>
              <a:t>Niranjana</a:t>
            </a:r>
            <a:r>
              <a:rPr lang="en-US" sz="2600" dirty="0"/>
              <a:t> translation is one the most important fields of study for scholars who want to understand how relationships between cultures are established on the basis of a series of asymmetries. Every culture is the bearer of a whole inventory of implicit values that constitute its ideology. These values are present in the process of translation. </a:t>
            </a:r>
            <a:endParaRPr lang="en-US" sz="2600" dirty="0" smtClean="0"/>
          </a:p>
          <a:p>
            <a:endParaRPr lang="it-IT" dirty="0"/>
          </a:p>
        </p:txBody>
      </p:sp>
    </p:spTree>
    <p:extLst>
      <p:ext uri="{BB962C8B-B14F-4D97-AF65-F5344CB8AC3E}">
        <p14:creationId xmlns:p14="http://schemas.microsoft.com/office/powerpoint/2010/main" val="15901896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Tymoczko</a:t>
            </a:r>
            <a:endParaRPr lang="it-IT" dirty="0"/>
          </a:p>
        </p:txBody>
      </p:sp>
      <p:sp>
        <p:nvSpPr>
          <p:cNvPr id="3" name="Segnaposto contenuto 2"/>
          <p:cNvSpPr>
            <a:spLocks noGrp="1"/>
          </p:cNvSpPr>
          <p:nvPr>
            <p:ph idx="1"/>
          </p:nvPr>
        </p:nvSpPr>
        <p:spPr/>
        <p:txBody>
          <a:bodyPr>
            <a:normAutofit/>
          </a:bodyPr>
          <a:lstStyle/>
          <a:p>
            <a:r>
              <a:rPr lang="en-US" sz="2400" dirty="0"/>
              <a:t>In 2003, Maria </a:t>
            </a:r>
            <a:r>
              <a:rPr lang="en-US" sz="2400" dirty="0" err="1" smtClean="0"/>
              <a:t>Tymoczkoof</a:t>
            </a:r>
            <a:r>
              <a:rPr lang="en-US" sz="2400" dirty="0" smtClean="0"/>
              <a:t> published </a:t>
            </a:r>
            <a:r>
              <a:rPr lang="en-US" sz="2400" dirty="0"/>
              <a:t>an article titled “Ideology and the position of the translator: in what sense is a </a:t>
            </a:r>
            <a:r>
              <a:rPr lang="en-US" sz="2400" dirty="0" smtClean="0"/>
              <a:t>translator </a:t>
            </a:r>
            <a:r>
              <a:rPr lang="en-US" sz="2400" dirty="0"/>
              <a:t>"in between</a:t>
            </a:r>
            <a:r>
              <a:rPr lang="en-US" sz="2400" dirty="0" smtClean="0"/>
              <a:t>?””</a:t>
            </a:r>
          </a:p>
          <a:p>
            <a:r>
              <a:rPr lang="en-US" sz="2400" dirty="0" smtClean="0"/>
              <a:t>Translation </a:t>
            </a:r>
            <a:r>
              <a:rPr lang="en-US" sz="2400" dirty="0"/>
              <a:t>for </a:t>
            </a:r>
            <a:r>
              <a:rPr lang="en-US" sz="2400" dirty="0" err="1"/>
              <a:t>Tymoczko</a:t>
            </a:r>
            <a:r>
              <a:rPr lang="en-US" sz="2400" dirty="0"/>
              <a:t> places itself in a special space that is the space where existence is defined as “existence in between” two cultures, two ideologies, two languages, two worldviews, and so forth. </a:t>
            </a:r>
            <a:endParaRPr lang="en-US" sz="2400" dirty="0" smtClean="0"/>
          </a:p>
          <a:p>
            <a:r>
              <a:rPr lang="en-US" sz="2400" dirty="0" smtClean="0"/>
              <a:t>In </a:t>
            </a:r>
            <a:r>
              <a:rPr lang="en-US" sz="2400" dirty="0"/>
              <a:t>this “in between” space we find a blend of linguistic acts of the source text with the linguistic acts of the target context. Ideology shows itself precisely in the space between these two moments.</a:t>
            </a:r>
            <a:endParaRPr lang="it-IT" sz="2400" dirty="0"/>
          </a:p>
          <a:p>
            <a:endParaRPr lang="it-IT" sz="2400" dirty="0"/>
          </a:p>
        </p:txBody>
      </p:sp>
    </p:spTree>
    <p:extLst>
      <p:ext uri="{BB962C8B-B14F-4D97-AF65-F5344CB8AC3E}">
        <p14:creationId xmlns:p14="http://schemas.microsoft.com/office/powerpoint/2010/main" val="41178551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Simon</a:t>
            </a:r>
            <a:endParaRPr lang="it-IT" dirty="0"/>
          </a:p>
        </p:txBody>
      </p:sp>
      <p:sp>
        <p:nvSpPr>
          <p:cNvPr id="3" name="Segnaposto contenuto 2"/>
          <p:cNvSpPr>
            <a:spLocks noGrp="1"/>
          </p:cNvSpPr>
          <p:nvPr>
            <p:ph idx="1"/>
          </p:nvPr>
        </p:nvSpPr>
        <p:spPr/>
        <p:txBody>
          <a:bodyPr>
            <a:normAutofit/>
          </a:bodyPr>
          <a:lstStyle/>
          <a:p>
            <a:r>
              <a:rPr lang="en-US" sz="2400" dirty="0"/>
              <a:t>We cannot overestimate the importance that the topic of ideology has for the investigation of the relationship between translation and gender. </a:t>
            </a:r>
            <a:endParaRPr lang="en-US" sz="2400" dirty="0" smtClean="0"/>
          </a:p>
          <a:p>
            <a:r>
              <a:rPr lang="en-US" sz="2400" dirty="0" smtClean="0"/>
              <a:t>Of </a:t>
            </a:r>
            <a:r>
              <a:rPr lang="en-US" sz="2400" dirty="0"/>
              <a:t>lasting significance is the work of Sherry Simon </a:t>
            </a:r>
            <a:r>
              <a:rPr lang="en-US" sz="2400" dirty="0" smtClean="0"/>
              <a:t>(</a:t>
            </a:r>
            <a:r>
              <a:rPr lang="it-IT" sz="2400" i="1" dirty="0"/>
              <a:t>Gender in </a:t>
            </a:r>
            <a:r>
              <a:rPr lang="it-IT" sz="2400" i="1" dirty="0" err="1"/>
              <a:t>Translation</a:t>
            </a:r>
            <a:r>
              <a:rPr lang="it-IT" sz="2400" i="1" dirty="0"/>
              <a:t>. Cultural Identity and the </a:t>
            </a:r>
            <a:r>
              <a:rPr lang="it-IT" sz="2400" i="1" dirty="0" err="1"/>
              <a:t>Politics</a:t>
            </a:r>
            <a:r>
              <a:rPr lang="it-IT" sz="2400" i="1" dirty="0"/>
              <a:t> of </a:t>
            </a:r>
            <a:r>
              <a:rPr lang="it-IT" sz="2400" i="1" dirty="0" err="1" smtClean="0"/>
              <a:t>Transmission</a:t>
            </a:r>
            <a:r>
              <a:rPr lang="it-IT" sz="2400"/>
              <a:t>)</a:t>
            </a:r>
            <a:r>
              <a:rPr lang="it-IT" sz="2400" smtClean="0"/>
              <a:t> </a:t>
            </a:r>
            <a:r>
              <a:rPr lang="en-US" sz="2400" dirty="0" smtClean="0"/>
              <a:t>who </a:t>
            </a:r>
            <a:r>
              <a:rPr lang="en-US" sz="2400" dirty="0"/>
              <a:t>proposed a sort of alliance between gender studies and translation studies. Actually there are many aspects in common between these two areas. For example they share the mistrust towards traditional hierarchies, they suspect all rules that define fidelity and defend a critical attitude towards universal canons.</a:t>
            </a:r>
            <a:endParaRPr lang="it-IT" sz="2400" dirty="0"/>
          </a:p>
          <a:p>
            <a:endParaRPr lang="it-IT" sz="2400" dirty="0"/>
          </a:p>
        </p:txBody>
      </p:sp>
    </p:spTree>
    <p:extLst>
      <p:ext uri="{BB962C8B-B14F-4D97-AF65-F5344CB8AC3E}">
        <p14:creationId xmlns:p14="http://schemas.microsoft.com/office/powerpoint/2010/main" val="23714041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800" dirty="0"/>
              <a:t>Translation obliges us to reconsider the role of ideology in the building of identities and cultures. In this sense, translation brings into play the relation between language and ideology. It also brings into play as a consequence the idea of language as a constant movement, heterogeneous and polymorphic.</a:t>
            </a:r>
            <a:endParaRPr lang="it-IT" sz="2800" dirty="0"/>
          </a:p>
          <a:p>
            <a:r>
              <a:rPr lang="en-US" sz="2800" dirty="0"/>
              <a:t> </a:t>
            </a:r>
            <a:endParaRPr lang="it-IT" sz="2800" dirty="0"/>
          </a:p>
          <a:p>
            <a:endParaRPr lang="it-IT" dirty="0"/>
          </a:p>
        </p:txBody>
      </p:sp>
    </p:spTree>
    <p:extLst>
      <p:ext uri="{BB962C8B-B14F-4D97-AF65-F5344CB8AC3E}">
        <p14:creationId xmlns:p14="http://schemas.microsoft.com/office/powerpoint/2010/main" val="33641090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Meaning</a:t>
            </a:r>
            <a:r>
              <a:rPr lang="it-IT" dirty="0" smtClean="0"/>
              <a:t> </a:t>
            </a:r>
            <a:endParaRPr lang="it-IT" dirty="0"/>
          </a:p>
        </p:txBody>
      </p:sp>
      <p:sp>
        <p:nvSpPr>
          <p:cNvPr id="3" name="Segnaposto contenuto 2"/>
          <p:cNvSpPr>
            <a:spLocks noGrp="1"/>
          </p:cNvSpPr>
          <p:nvPr>
            <p:ph idx="1"/>
          </p:nvPr>
        </p:nvSpPr>
        <p:spPr/>
        <p:txBody>
          <a:bodyPr>
            <a:normAutofit/>
          </a:bodyPr>
          <a:lstStyle/>
          <a:p>
            <a:r>
              <a:rPr lang="en-GB" sz="2800" dirty="0"/>
              <a:t>Developments in cognitivist studies on the concept of meaning also highlighted that meaning is not something which can travelled unaltered from one language to another. </a:t>
            </a:r>
            <a:endParaRPr lang="en-GB" sz="2800" dirty="0" smtClean="0"/>
          </a:p>
        </p:txBody>
      </p:sp>
    </p:spTree>
    <p:extLst>
      <p:ext uri="{BB962C8B-B14F-4D97-AF65-F5344CB8AC3E}">
        <p14:creationId xmlns:p14="http://schemas.microsoft.com/office/powerpoint/2010/main" val="1241674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In recent years, people have begun to acknowledge  that translation performs a much more important role. It is pivotal in shaping the identity of a culture in the eyes of other cultures.    </a:t>
            </a:r>
            <a:endParaRPr lang="it-IT" sz="2400" dirty="0"/>
          </a:p>
          <a:p>
            <a:r>
              <a:rPr lang="en-GB" sz="2400" dirty="0"/>
              <a:t> This new cultural approach has radically changed the identity of the translator. </a:t>
            </a:r>
            <a:r>
              <a:rPr lang="en-GB" sz="2400" dirty="0" smtClean="0"/>
              <a:t>It </a:t>
            </a:r>
            <a:r>
              <a:rPr lang="en-GB" sz="2400" dirty="0"/>
              <a:t>is now understood that a translator's abilities go beyond a mere professional contribution. The translator has now become a sort of emblematic figure of our multicultural and </a:t>
            </a:r>
            <a:r>
              <a:rPr lang="en-GB" sz="2400" dirty="0" err="1"/>
              <a:t>multilinguistic</a:t>
            </a:r>
            <a:r>
              <a:rPr lang="en-GB" sz="2400" dirty="0"/>
              <a:t> landscape. </a:t>
            </a:r>
            <a:endParaRPr lang="it-IT" sz="2400" dirty="0"/>
          </a:p>
          <a:p>
            <a:endParaRPr lang="it-IT" sz="2400" dirty="0"/>
          </a:p>
        </p:txBody>
      </p:sp>
    </p:spTree>
    <p:extLst>
      <p:ext uri="{BB962C8B-B14F-4D97-AF65-F5344CB8AC3E}">
        <p14:creationId xmlns:p14="http://schemas.microsoft.com/office/powerpoint/2010/main" val="10352411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New research </a:t>
            </a:r>
            <a:r>
              <a:rPr lang="en-GB" sz="2800" dirty="0" smtClean="0"/>
              <a:t>developed </a:t>
            </a:r>
            <a:r>
              <a:rPr lang="en-GB" sz="2800" dirty="0"/>
              <a:t>inside Cognitive Linguistics have put meaning at the centre of the attention of linguists, re-establishing a tradition which has always considered language in function of meaning and which does not separate that from other aspects of cognition.   </a:t>
            </a:r>
            <a:endParaRPr lang="it-IT" sz="2800" dirty="0"/>
          </a:p>
          <a:p>
            <a:endParaRPr lang="it-IT" sz="2800" dirty="0"/>
          </a:p>
        </p:txBody>
      </p:sp>
    </p:spTree>
    <p:extLst>
      <p:ext uri="{BB962C8B-B14F-4D97-AF65-F5344CB8AC3E}">
        <p14:creationId xmlns:p14="http://schemas.microsoft.com/office/powerpoint/2010/main" val="36800917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According to Cognitive Linguistics, linguistic ability is not essentially ascribed to an innate potential but it derives from the interactions and contexts in which linguistic abilities are acquired and developed. </a:t>
            </a:r>
            <a:endParaRPr lang="en-GB" sz="2800" dirty="0" smtClean="0"/>
          </a:p>
          <a:p>
            <a:r>
              <a:rPr lang="en-GB" sz="2800" dirty="0" smtClean="0"/>
              <a:t>Therefore</a:t>
            </a:r>
            <a:r>
              <a:rPr lang="en-GB" sz="2800" dirty="0"/>
              <a:t>, language cannot be isolated from other cognitive abilities; behind language, there is a wide range of cognitive resources which involves infinite connections and coordinates a lot of information.  </a:t>
            </a:r>
            <a:endParaRPr lang="it-IT" sz="2800" dirty="0"/>
          </a:p>
          <a:p>
            <a:endParaRPr lang="it-IT" sz="2800" dirty="0"/>
          </a:p>
        </p:txBody>
      </p:sp>
    </p:spTree>
    <p:extLst>
      <p:ext uri="{BB962C8B-B14F-4D97-AF65-F5344CB8AC3E}">
        <p14:creationId xmlns:p14="http://schemas.microsoft.com/office/powerpoint/2010/main" val="14464267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The new cognitivist approaches can offer new possibilities to the broad area of studies on translation, above all in the direction to go beyond some of the limits of the discipline.  </a:t>
            </a:r>
            <a:endParaRPr lang="en-GB" sz="2400" dirty="0" smtClean="0"/>
          </a:p>
          <a:p>
            <a:r>
              <a:rPr lang="en-GB" sz="2400" dirty="0" smtClean="0"/>
              <a:t>So </a:t>
            </a:r>
            <a:r>
              <a:rPr lang="en-GB" sz="2400" dirty="0"/>
              <a:t>the explosion of semantics in the cognitive studies and the idea that metaphors structure our world perception can permit us to go beyond these limits and encourage a possible rethinking of translation studies founded on a wider consideration of the kind of facts which are connected with translation</a:t>
            </a:r>
            <a:r>
              <a:rPr lang="en-GB" dirty="0"/>
              <a:t>. </a:t>
            </a:r>
            <a:endParaRPr lang="it-IT" dirty="0"/>
          </a:p>
        </p:txBody>
      </p:sp>
    </p:spTree>
    <p:extLst>
      <p:ext uri="{BB962C8B-B14F-4D97-AF65-F5344CB8AC3E}">
        <p14:creationId xmlns:p14="http://schemas.microsoft.com/office/powerpoint/2010/main" val="33559311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For example concepts like domain, frame, profile, mental spaces, and similarity can be very productive in this area. The distinction between profile-frame and dominion is particularly useful in order to understand the nature of phenomenon such as the semantic differences between words and their apparent equivalent in other languages. Or to understand in which sense synonyms are different. In this case it is useful to cast light upon difficulties of translation that depend on the differences of profiling certain concepts. </a:t>
            </a:r>
            <a:endParaRPr lang="it-IT" sz="2400" dirty="0"/>
          </a:p>
          <a:p>
            <a:endParaRPr lang="it-IT" sz="2400" dirty="0"/>
          </a:p>
        </p:txBody>
      </p:sp>
    </p:spTree>
    <p:extLst>
      <p:ext uri="{BB962C8B-B14F-4D97-AF65-F5344CB8AC3E}">
        <p14:creationId xmlns:p14="http://schemas.microsoft.com/office/powerpoint/2010/main" val="34949742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Another contribution of cognitivist studies is the fact that the old theory of linguistic relativism has been revisited in the light of the new cognitive research.  </a:t>
            </a:r>
            <a:endParaRPr lang="en-GB" sz="2800" dirty="0" smtClean="0"/>
          </a:p>
          <a:p>
            <a:r>
              <a:rPr lang="en-GB" sz="2800" dirty="0" smtClean="0"/>
              <a:t>In </a:t>
            </a:r>
            <a:r>
              <a:rPr lang="en-GB" sz="2800" dirty="0"/>
              <a:t>this sense, many of the differences which exist between languages derive from a different way of conceptualising the world.  So, just as metaphors imply different conceptualisations, different cultures structure their cognitive universes differently.</a:t>
            </a:r>
            <a:r>
              <a:rPr lang="it-IT" sz="2800" dirty="0"/>
              <a:t> </a:t>
            </a:r>
          </a:p>
        </p:txBody>
      </p:sp>
    </p:spTree>
    <p:extLst>
      <p:ext uri="{BB962C8B-B14F-4D97-AF65-F5344CB8AC3E}">
        <p14:creationId xmlns:p14="http://schemas.microsoft.com/office/powerpoint/2010/main" val="256444373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sz="2800" dirty="0" smtClean="0"/>
              <a:t>What </a:t>
            </a:r>
            <a:r>
              <a:rPr lang="en-GB" sz="2800" dirty="0"/>
              <a:t>implications does this idea have on translation?  </a:t>
            </a:r>
            <a:endParaRPr lang="en-GB" sz="2800" dirty="0" smtClean="0"/>
          </a:p>
          <a:p>
            <a:r>
              <a:rPr lang="en-GB" sz="2800" dirty="0" smtClean="0"/>
              <a:t>Are </a:t>
            </a:r>
            <a:r>
              <a:rPr lang="en-GB" sz="2800" dirty="0"/>
              <a:t>these different conceptualisations compatible or incommensurable?   </a:t>
            </a:r>
            <a:endParaRPr lang="en-GB" sz="2800" dirty="0" smtClean="0"/>
          </a:p>
          <a:p>
            <a:r>
              <a:rPr lang="en-GB" sz="2800" dirty="0" smtClean="0"/>
              <a:t>How </a:t>
            </a:r>
            <a:r>
              <a:rPr lang="en-GB" sz="2800" dirty="0"/>
              <a:t>do we negotiate them</a:t>
            </a:r>
            <a:r>
              <a:rPr lang="en-GB" sz="2800" dirty="0" smtClean="0"/>
              <a:t>?</a:t>
            </a:r>
          </a:p>
          <a:p>
            <a:r>
              <a:rPr lang="en-GB" sz="2800" dirty="0" smtClean="0"/>
              <a:t>Do </a:t>
            </a:r>
            <a:r>
              <a:rPr lang="en-GB" sz="2800" dirty="0"/>
              <a:t>we have to force the differences or highlight them?</a:t>
            </a:r>
            <a:endParaRPr lang="it-IT" sz="2800" dirty="0"/>
          </a:p>
          <a:p>
            <a:endParaRPr lang="it-IT" dirty="0"/>
          </a:p>
        </p:txBody>
      </p:sp>
    </p:spTree>
    <p:extLst>
      <p:ext uri="{BB962C8B-B14F-4D97-AF65-F5344CB8AC3E}">
        <p14:creationId xmlns:p14="http://schemas.microsoft.com/office/powerpoint/2010/main" val="26582326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Going</a:t>
            </a:r>
            <a:r>
              <a:rPr lang="it-IT" dirty="0" smtClean="0"/>
              <a:t> back to </a:t>
            </a:r>
            <a:r>
              <a:rPr lang="it-IT" dirty="0" err="1" smtClean="0"/>
              <a:t>Schleiermacher</a:t>
            </a:r>
            <a:endParaRPr lang="it-IT" dirty="0"/>
          </a:p>
        </p:txBody>
      </p:sp>
      <p:sp>
        <p:nvSpPr>
          <p:cNvPr id="3" name="Segnaposto contenuto 2"/>
          <p:cNvSpPr>
            <a:spLocks noGrp="1"/>
          </p:cNvSpPr>
          <p:nvPr>
            <p:ph idx="1"/>
          </p:nvPr>
        </p:nvSpPr>
        <p:spPr/>
        <p:txBody>
          <a:bodyPr>
            <a:normAutofit/>
          </a:bodyPr>
          <a:lstStyle/>
          <a:p>
            <a:r>
              <a:rPr lang="en-GB" sz="2800" dirty="0"/>
              <a:t>A response to this series of questions is, as many scholars have done, to go back to Schleiermacher who wrote there are only two possible options in translation: </a:t>
            </a:r>
            <a:endParaRPr lang="en-GB" sz="2800" dirty="0" smtClean="0"/>
          </a:p>
          <a:p>
            <a:r>
              <a:rPr lang="en-GB" sz="2800" dirty="0" smtClean="0"/>
              <a:t>the </a:t>
            </a:r>
            <a:r>
              <a:rPr lang="en-GB" sz="2800" dirty="0"/>
              <a:t>translator either leaves the writer well alone and moves the reader towards him, </a:t>
            </a:r>
            <a:endParaRPr lang="en-GB" sz="2800" dirty="0" smtClean="0"/>
          </a:p>
          <a:p>
            <a:r>
              <a:rPr lang="en-GB" sz="2800" dirty="0" smtClean="0"/>
              <a:t>or </a:t>
            </a:r>
            <a:r>
              <a:rPr lang="en-GB" sz="2800" dirty="0"/>
              <a:t>he leaves the reader well alone and moves the author towards the reader. </a:t>
            </a:r>
            <a:endParaRPr lang="it-IT" sz="2800" dirty="0"/>
          </a:p>
        </p:txBody>
      </p:sp>
    </p:spTree>
    <p:extLst>
      <p:ext uri="{BB962C8B-B14F-4D97-AF65-F5344CB8AC3E}">
        <p14:creationId xmlns:p14="http://schemas.microsoft.com/office/powerpoint/2010/main" val="1151278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en-US" sz="2800" dirty="0"/>
              <a:t>We have already mention Antoine Berman. </a:t>
            </a:r>
            <a:endParaRPr lang="en-US" sz="2800" dirty="0" smtClean="0"/>
          </a:p>
          <a:p>
            <a:r>
              <a:rPr lang="en-US" sz="2800" dirty="0" smtClean="0"/>
              <a:t>We </a:t>
            </a:r>
            <a:r>
              <a:rPr lang="en-US" sz="2800" dirty="0"/>
              <a:t>have said that according to Antoine Berman, the prevailing translation ideology in the Western world is that of an ethnocentric and </a:t>
            </a:r>
            <a:r>
              <a:rPr lang="en-US" sz="2800" dirty="0" err="1"/>
              <a:t>hypertextual</a:t>
            </a:r>
            <a:r>
              <a:rPr lang="en-US" sz="2800" dirty="0"/>
              <a:t> translation. </a:t>
            </a:r>
            <a:endParaRPr lang="it-IT" sz="2800" dirty="0"/>
          </a:p>
          <a:p>
            <a:endParaRPr lang="it-IT" sz="2800" dirty="0"/>
          </a:p>
        </p:txBody>
      </p:sp>
    </p:spTree>
    <p:extLst>
      <p:ext uri="{BB962C8B-B14F-4D97-AF65-F5344CB8AC3E}">
        <p14:creationId xmlns:p14="http://schemas.microsoft.com/office/powerpoint/2010/main" val="37122668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en-US" sz="2800" dirty="0"/>
              <a:t>We have also said that such an ideology gives to the target language an untouchable status. Meaning should enter the language without doing any damage.  This ideology leads to certain “deforming tendencies” underlying translation ideology in the Western world.</a:t>
            </a:r>
            <a:endParaRPr lang="it-IT" sz="2800" dirty="0"/>
          </a:p>
          <a:p>
            <a:endParaRPr lang="it-IT" sz="2800" dirty="0"/>
          </a:p>
        </p:txBody>
      </p:sp>
    </p:spTree>
    <p:extLst>
      <p:ext uri="{BB962C8B-B14F-4D97-AF65-F5344CB8AC3E}">
        <p14:creationId xmlns:p14="http://schemas.microsoft.com/office/powerpoint/2010/main" val="2675308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Going back to Schleiermacher </a:t>
            </a:r>
            <a:r>
              <a:rPr lang="en-US" sz="2800" dirty="0" smtClean="0"/>
              <a:t>Berman </a:t>
            </a:r>
            <a:r>
              <a:rPr lang="en-US" sz="2800" dirty="0"/>
              <a:t>is in favor of an approach which highlights the difference, and which therefore moves towards the foreign text.</a:t>
            </a:r>
            <a:endParaRPr lang="it-IT" sz="2800" dirty="0"/>
          </a:p>
          <a:p>
            <a:endParaRPr lang="it-IT" sz="2800" dirty="0"/>
          </a:p>
        </p:txBody>
      </p:sp>
    </p:spTree>
    <p:extLst>
      <p:ext uri="{BB962C8B-B14F-4D97-AF65-F5344CB8AC3E}">
        <p14:creationId xmlns:p14="http://schemas.microsoft.com/office/powerpoint/2010/main" val="2548345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But this change in perception has not only affect literary and editorial translation. Even so-called technical translation has undergone a profound transformation moving away from a less polished way of working to a more mechanised approach, based on the distribution of work and development of new technologies.</a:t>
            </a:r>
            <a:endParaRPr lang="it-IT" sz="2800" dirty="0"/>
          </a:p>
          <a:p>
            <a:endParaRPr lang="it-IT" sz="2800" dirty="0"/>
          </a:p>
        </p:txBody>
      </p:sp>
    </p:spTree>
    <p:extLst>
      <p:ext uri="{BB962C8B-B14F-4D97-AF65-F5344CB8AC3E}">
        <p14:creationId xmlns:p14="http://schemas.microsoft.com/office/powerpoint/2010/main" val="40524694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800" dirty="0"/>
              <a:t>This refusal of the “annexation” approach can be found also in Henri </a:t>
            </a:r>
            <a:r>
              <a:rPr lang="en-US" sz="2800" dirty="0" err="1"/>
              <a:t>Meschonic</a:t>
            </a:r>
            <a:r>
              <a:rPr lang="en-US" sz="2800" dirty="0"/>
              <a:t> who stresses that usually, faced with the choice of showing the translation for what it is or hiding it, he much rather prefers the second option, and therefore prefers to look for as many devices as possible to obtain a natural sounding effect in the target language. </a:t>
            </a:r>
            <a:endParaRPr lang="it-IT" sz="2800" dirty="0"/>
          </a:p>
          <a:p>
            <a:r>
              <a:rPr lang="en-US" sz="2800" dirty="0"/>
              <a:t>This is particularly evident when the metaphorical network is broken down. </a:t>
            </a:r>
            <a:endParaRPr lang="it-IT" sz="2800" dirty="0"/>
          </a:p>
          <a:p>
            <a:endParaRPr lang="it-IT" sz="2800" dirty="0"/>
          </a:p>
        </p:txBody>
      </p:sp>
    </p:spTree>
    <p:extLst>
      <p:ext uri="{BB962C8B-B14F-4D97-AF65-F5344CB8AC3E}">
        <p14:creationId xmlns:p14="http://schemas.microsoft.com/office/powerpoint/2010/main" val="32535231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This process entails the suppression of differences between languages.</a:t>
            </a:r>
            <a:endParaRPr lang="it-IT" sz="2400" dirty="0"/>
          </a:p>
          <a:p>
            <a:r>
              <a:rPr lang="en-US" sz="2400" dirty="0" err="1"/>
              <a:t>Meschonnic</a:t>
            </a:r>
            <a:r>
              <a:rPr lang="en-US" sz="2400" dirty="0"/>
              <a:t> calls this effect </a:t>
            </a:r>
            <a:r>
              <a:rPr lang="en-US" sz="2400" b="1" dirty="0"/>
              <a:t>annexation</a:t>
            </a:r>
            <a:r>
              <a:rPr lang="en-US" sz="2400" dirty="0"/>
              <a:t>, in other words the annulment of the textual relationship between the two texts involved, and the encapsulation of the source text in the receiving culture which annuls differences pertaining to culture, time, and linguistic structure.</a:t>
            </a:r>
            <a:r>
              <a:rPr lang="it-IT" sz="2400" dirty="0"/>
              <a:t> </a:t>
            </a:r>
            <a:endParaRPr lang="en-US" sz="2400" dirty="0" smtClean="0"/>
          </a:p>
          <a:p>
            <a:r>
              <a:rPr lang="en-US" sz="2400" dirty="0" err="1" smtClean="0"/>
              <a:t>Meschonic</a:t>
            </a:r>
            <a:r>
              <a:rPr lang="en-US" sz="2400" dirty="0" smtClean="0"/>
              <a:t> </a:t>
            </a:r>
            <a:r>
              <a:rPr lang="en-US" sz="2400" dirty="0"/>
              <a:t>pits </a:t>
            </a:r>
            <a:r>
              <a:rPr lang="en-US" sz="2400" b="1" dirty="0"/>
              <a:t>decentralization</a:t>
            </a:r>
            <a:r>
              <a:rPr lang="en-US" sz="2400" i="1" dirty="0"/>
              <a:t> </a:t>
            </a:r>
            <a:r>
              <a:rPr lang="en-US" sz="2400" dirty="0"/>
              <a:t>against annexation, which is to view translation not as the carrier of the source text into the target language but as the fusion of two poetics. </a:t>
            </a:r>
            <a:endParaRPr lang="it-IT" sz="2400" dirty="0"/>
          </a:p>
          <a:p>
            <a:endParaRPr lang="it-IT" sz="2400" dirty="0"/>
          </a:p>
        </p:txBody>
      </p:sp>
    </p:spTree>
    <p:extLst>
      <p:ext uri="{BB962C8B-B14F-4D97-AF65-F5344CB8AC3E}">
        <p14:creationId xmlns:p14="http://schemas.microsoft.com/office/powerpoint/2010/main" val="12126692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sz="2400" dirty="0"/>
              <a:t>In line with Schleiermacher is Lawrence </a:t>
            </a:r>
            <a:r>
              <a:rPr lang="en-US" sz="2400" dirty="0" err="1"/>
              <a:t>Venuti</a:t>
            </a:r>
            <a:r>
              <a:rPr lang="en-US" sz="2400" dirty="0"/>
              <a:t> who distinguishes between </a:t>
            </a:r>
            <a:r>
              <a:rPr lang="en-US" sz="2400" i="1" dirty="0"/>
              <a:t>domestication</a:t>
            </a:r>
            <a:r>
              <a:rPr lang="en-US" sz="2400" dirty="0"/>
              <a:t> and </a:t>
            </a:r>
            <a:r>
              <a:rPr lang="en-US" sz="2400" i="1" dirty="0" err="1"/>
              <a:t>foreignization</a:t>
            </a:r>
            <a:r>
              <a:rPr lang="en-US" sz="2400" dirty="0"/>
              <a:t>. </a:t>
            </a:r>
            <a:r>
              <a:rPr lang="en-US" sz="2400" b="1" dirty="0"/>
              <a:t>Domesticating</a:t>
            </a:r>
            <a:r>
              <a:rPr lang="en-US" sz="2400" dirty="0"/>
              <a:t> means creating a translation which tries to avoid giving readers the impression they are reading a foreign text; therefore a fluid and transparent style is adopted. </a:t>
            </a:r>
            <a:endParaRPr lang="en-US" sz="2400" dirty="0" smtClean="0"/>
          </a:p>
          <a:p>
            <a:r>
              <a:rPr lang="en-US" sz="2400" b="1" dirty="0" err="1" smtClean="0"/>
              <a:t>Foreignizing</a:t>
            </a:r>
            <a:r>
              <a:rPr lang="en-US" sz="2400" b="1" dirty="0" smtClean="0"/>
              <a:t> </a:t>
            </a:r>
            <a:r>
              <a:rPr lang="en-US" sz="2400" dirty="0"/>
              <a:t>means deliberately violating the rules of the target language, and therefore the translator highlights the source of the text clearly identifying the source language and culture, in order to maintain some of this diversity. </a:t>
            </a:r>
            <a:endParaRPr lang="it-IT" sz="2400" dirty="0"/>
          </a:p>
          <a:p>
            <a:endParaRPr lang="it-IT" sz="2400" dirty="0"/>
          </a:p>
        </p:txBody>
      </p:sp>
    </p:spTree>
    <p:extLst>
      <p:ext uri="{BB962C8B-B14F-4D97-AF65-F5344CB8AC3E}">
        <p14:creationId xmlns:p14="http://schemas.microsoft.com/office/powerpoint/2010/main" val="38529269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81181"/>
            <a:ext cx="7620000" cy="3059545"/>
          </a:xfrm>
        </p:spPr>
        <p:txBody>
          <a:bodyPr/>
          <a:lstStyle/>
          <a:p>
            <a:r>
              <a:rPr lang="en-US" dirty="0"/>
              <a:t>W</a:t>
            </a:r>
            <a:r>
              <a:rPr lang="en-US" dirty="0" smtClean="0"/>
              <a:t>hat </a:t>
            </a:r>
            <a:r>
              <a:rPr lang="en-US" dirty="0"/>
              <a:t>are we talking about when we talk of translation?</a:t>
            </a:r>
            <a:r>
              <a:rPr lang="it-IT" dirty="0"/>
              <a:t> </a:t>
            </a:r>
          </a:p>
        </p:txBody>
      </p:sp>
      <p:sp>
        <p:nvSpPr>
          <p:cNvPr id="3" name="Segnaposto contenuto 2"/>
          <p:cNvSpPr>
            <a:spLocks noGrp="1"/>
          </p:cNvSpPr>
          <p:nvPr>
            <p:ph idx="1"/>
          </p:nvPr>
        </p:nvSpPr>
        <p:spPr>
          <a:xfrm>
            <a:off x="457200" y="4144818"/>
            <a:ext cx="7620000" cy="2255982"/>
          </a:xfrm>
        </p:spPr>
        <p:txBody>
          <a:bodyPr>
            <a:normAutofit/>
          </a:bodyPr>
          <a:lstStyle/>
          <a:p>
            <a:r>
              <a:rPr lang="it-IT" sz="4000" dirty="0" smtClean="0"/>
              <a:t>A </a:t>
            </a:r>
            <a:r>
              <a:rPr lang="it-IT" sz="4000" dirty="0" err="1" smtClean="0"/>
              <a:t>very</a:t>
            </a:r>
            <a:r>
              <a:rPr lang="it-IT" sz="4000" dirty="0" smtClean="0"/>
              <a:t> </a:t>
            </a:r>
            <a:r>
              <a:rPr lang="it-IT" sz="4000" dirty="0" err="1" smtClean="0"/>
              <a:t>provisional</a:t>
            </a:r>
            <a:r>
              <a:rPr lang="it-IT" sz="4000" dirty="0" smtClean="0"/>
              <a:t> </a:t>
            </a:r>
            <a:r>
              <a:rPr lang="it-IT" sz="4000" dirty="0" err="1" smtClean="0"/>
              <a:t>conclusion</a:t>
            </a:r>
            <a:endParaRPr lang="it-IT" sz="4000" dirty="0"/>
          </a:p>
        </p:txBody>
      </p:sp>
    </p:spTree>
    <p:extLst>
      <p:ext uri="{BB962C8B-B14F-4D97-AF65-F5344CB8AC3E}">
        <p14:creationId xmlns:p14="http://schemas.microsoft.com/office/powerpoint/2010/main" val="2888795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Translation is a special experience. Using the word experience means that translation does not concern an object or a relation among objects. This is a crucial point because it has consequences  for the theory and practice of translation</a:t>
            </a:r>
            <a:r>
              <a:rPr lang="en-GB" dirty="0" smtClean="0"/>
              <a:t>.</a:t>
            </a:r>
          </a:p>
          <a:p>
            <a:r>
              <a:rPr lang="en-GB" dirty="0" smtClean="0"/>
              <a:t> </a:t>
            </a:r>
            <a:r>
              <a:rPr lang="en-GB" dirty="0"/>
              <a:t>A lot of thoughts on translation concentrate on entities such as a single concept or words, on their equivalent in different languages, or on the relations of the translated text, for example with the original, with other environments of destinations, with receptors, etc. These entities are like objects that are studied “per se” or in relation to other objects. Totally different is the perspective if we consider translation as experience.</a:t>
            </a:r>
            <a:endParaRPr lang="it-IT" dirty="0"/>
          </a:p>
          <a:p>
            <a:endParaRPr lang="it-IT" dirty="0"/>
          </a:p>
        </p:txBody>
      </p:sp>
    </p:spTree>
    <p:extLst>
      <p:ext uri="{BB962C8B-B14F-4D97-AF65-F5344CB8AC3E}">
        <p14:creationId xmlns:p14="http://schemas.microsoft.com/office/powerpoint/2010/main" val="46639003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If instead we think of translation as an experience, it concerns a process and not a series of objects.  It is something which is done during this process ad which transforms the surrounding environment.  The act of translating creates a new text but in a certain way it also changes the departing text, highlighting certain aspects and values. As a matter of fact, a text is already a diverse plurality, it's the product of other texts, of other "originals". Therefore the chronological connection between the source and translated text is not the most important; what matters is a sense of reciprocate debt, and for this reason, speaking of equivalence makes no sense. Translation foresees the incessant movement of texts, it is not about static relationships but dynamic ones. </a:t>
            </a:r>
            <a:endParaRPr lang="it-IT" dirty="0"/>
          </a:p>
          <a:p>
            <a:endParaRPr lang="it-IT" dirty="0"/>
          </a:p>
        </p:txBody>
      </p:sp>
    </p:spTree>
    <p:extLst>
      <p:ext uri="{BB962C8B-B14F-4D97-AF65-F5344CB8AC3E}">
        <p14:creationId xmlns:p14="http://schemas.microsoft.com/office/powerpoint/2010/main" val="39921956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Thus, traditional categories through which we have tried to describe translation, such as equivalence, faithfulness, comparison, etc. referring to products are not enough to appreciate the movement of meaning generated through the act of translation. </a:t>
            </a:r>
            <a:endParaRPr lang="it-IT" sz="2800" dirty="0"/>
          </a:p>
          <a:p>
            <a:endParaRPr lang="it-IT" sz="2800" dirty="0"/>
          </a:p>
        </p:txBody>
      </p:sp>
    </p:spTree>
    <p:extLst>
      <p:ext uri="{BB962C8B-B14F-4D97-AF65-F5344CB8AC3E}">
        <p14:creationId xmlns:p14="http://schemas.microsoft.com/office/powerpoint/2010/main" val="30556959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Similarity</a:t>
            </a:r>
            <a:endParaRPr lang="it-IT" dirty="0"/>
          </a:p>
        </p:txBody>
      </p:sp>
      <p:sp>
        <p:nvSpPr>
          <p:cNvPr id="3" name="Segnaposto contenuto 2"/>
          <p:cNvSpPr>
            <a:spLocks noGrp="1"/>
          </p:cNvSpPr>
          <p:nvPr>
            <p:ph idx="1"/>
          </p:nvPr>
        </p:nvSpPr>
        <p:spPr/>
        <p:txBody>
          <a:bodyPr/>
          <a:lstStyle/>
          <a:p>
            <a:r>
              <a:rPr lang="en-GB" sz="2400" dirty="0" smtClean="0"/>
              <a:t>Umberto </a:t>
            </a:r>
            <a:r>
              <a:rPr lang="en-GB" sz="2400" dirty="0"/>
              <a:t>Eco (2003a) has written that he would like to define translation as: to say the same thing but he concludes correctly that this is impossible. </a:t>
            </a:r>
            <a:endParaRPr lang="en-GB" sz="2400" dirty="0" smtClean="0"/>
          </a:p>
          <a:p>
            <a:r>
              <a:rPr lang="en-GB" sz="2400" dirty="0" smtClean="0"/>
              <a:t>At </a:t>
            </a:r>
            <a:r>
              <a:rPr lang="en-GB" sz="2400" dirty="0"/>
              <a:t>the most, he adds, translation means to say almost the same thing. </a:t>
            </a:r>
            <a:endParaRPr lang="en-GB" sz="2400" dirty="0" smtClean="0"/>
          </a:p>
          <a:p>
            <a:r>
              <a:rPr lang="en-GB" sz="2400" dirty="0" smtClean="0"/>
              <a:t>Therefore</a:t>
            </a:r>
            <a:r>
              <a:rPr lang="en-GB" sz="2400" dirty="0"/>
              <a:t>, as Eco says, it is necessary to understand how "even knowing that we are not saying the same thing, it is possible to say nearly the same thing" (Eco 2003: 9-10)</a:t>
            </a:r>
            <a:endParaRPr lang="it-IT" sz="2400" dirty="0"/>
          </a:p>
          <a:p>
            <a:endParaRPr lang="it-IT" dirty="0"/>
          </a:p>
        </p:txBody>
      </p:sp>
    </p:spTree>
    <p:extLst>
      <p:ext uri="{BB962C8B-B14F-4D97-AF65-F5344CB8AC3E}">
        <p14:creationId xmlns:p14="http://schemas.microsoft.com/office/powerpoint/2010/main" val="360463661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sz="2800" dirty="0"/>
              <a:t>But also this softened definition doesn't find the agreement of all. </a:t>
            </a:r>
            <a:endParaRPr lang="it-IT" sz="2800" dirty="0"/>
          </a:p>
          <a:p>
            <a:r>
              <a:rPr lang="en-GB" sz="2800" dirty="0"/>
              <a:t>I think that Eco's definition should be integrated with the concept of similarity. </a:t>
            </a:r>
            <a:endParaRPr lang="en-GB" sz="2800" dirty="0" smtClean="0"/>
          </a:p>
        </p:txBody>
      </p:sp>
    </p:spTree>
    <p:extLst>
      <p:ext uri="{BB962C8B-B14F-4D97-AF65-F5344CB8AC3E}">
        <p14:creationId xmlns:p14="http://schemas.microsoft.com/office/powerpoint/2010/main" val="405933841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090"/>
            <a:ext cx="7620000" cy="288637"/>
          </a:xfrm>
        </p:spPr>
        <p:txBody>
          <a:bodyPr/>
          <a:lstStyle/>
          <a:p>
            <a:endParaRPr lang="it-IT"/>
          </a:p>
        </p:txBody>
      </p:sp>
      <p:sp>
        <p:nvSpPr>
          <p:cNvPr id="3" name="Segnaposto contenuto 2"/>
          <p:cNvSpPr>
            <a:spLocks noGrp="1"/>
          </p:cNvSpPr>
          <p:nvPr>
            <p:ph idx="1"/>
          </p:nvPr>
        </p:nvSpPr>
        <p:spPr>
          <a:xfrm>
            <a:off x="457200" y="981364"/>
            <a:ext cx="7620000" cy="5419436"/>
          </a:xfrm>
        </p:spPr>
        <p:txBody>
          <a:bodyPr>
            <a:normAutofit fontScale="92500"/>
          </a:bodyPr>
          <a:lstStyle/>
          <a:p>
            <a:r>
              <a:rPr lang="it-IT" dirty="0"/>
              <a:t>Wilhelm von </a:t>
            </a:r>
            <a:r>
              <a:rPr lang="it-IT" dirty="0" err="1"/>
              <a:t>Humboldt</a:t>
            </a:r>
            <a:r>
              <a:rPr lang="it-IT" dirty="0"/>
              <a:t> </a:t>
            </a:r>
            <a:r>
              <a:rPr lang="it-IT" dirty="0" err="1"/>
              <a:t>may</a:t>
            </a:r>
            <a:r>
              <a:rPr lang="it-IT" dirty="0"/>
              <a:t> </a:t>
            </a:r>
            <a:r>
              <a:rPr lang="it-IT" dirty="0" err="1"/>
              <a:t>have</a:t>
            </a:r>
            <a:r>
              <a:rPr lang="it-IT" dirty="0"/>
              <a:t> </a:t>
            </a:r>
            <a:r>
              <a:rPr lang="it-IT" dirty="0" err="1"/>
              <a:t>been</a:t>
            </a:r>
            <a:r>
              <a:rPr lang="it-IT" dirty="0"/>
              <a:t> the first </a:t>
            </a:r>
            <a:r>
              <a:rPr lang="it-IT" dirty="0" err="1"/>
              <a:t>scholar</a:t>
            </a:r>
            <a:r>
              <a:rPr lang="it-IT" dirty="0"/>
              <a:t> to </a:t>
            </a:r>
            <a:r>
              <a:rPr lang="it-IT" dirty="0" err="1"/>
              <a:t>suggest</a:t>
            </a:r>
            <a:r>
              <a:rPr lang="it-IT" dirty="0"/>
              <a:t> </a:t>
            </a:r>
            <a:r>
              <a:rPr lang="it-IT" dirty="0" err="1"/>
              <a:t>that</a:t>
            </a:r>
            <a:r>
              <a:rPr lang="it-IT" dirty="0"/>
              <a:t> </a:t>
            </a:r>
            <a:r>
              <a:rPr lang="it-IT" dirty="0" err="1"/>
              <a:t>we</a:t>
            </a:r>
            <a:r>
              <a:rPr lang="it-IT" dirty="0"/>
              <a:t> </a:t>
            </a:r>
            <a:r>
              <a:rPr lang="it-IT" dirty="0" err="1"/>
              <a:t>should</a:t>
            </a:r>
            <a:r>
              <a:rPr lang="it-IT" dirty="0"/>
              <a:t> take the idea of </a:t>
            </a:r>
            <a:r>
              <a:rPr lang="it-IT" dirty="0" err="1"/>
              <a:t>similarity</a:t>
            </a:r>
            <a:r>
              <a:rPr lang="it-IT" dirty="0"/>
              <a:t> </a:t>
            </a:r>
            <a:r>
              <a:rPr lang="it-IT" dirty="0" err="1"/>
              <a:t>as</a:t>
            </a:r>
            <a:r>
              <a:rPr lang="it-IT" dirty="0"/>
              <a:t> </a:t>
            </a:r>
            <a:r>
              <a:rPr lang="it-IT" dirty="0" err="1"/>
              <a:t>central</a:t>
            </a:r>
            <a:r>
              <a:rPr lang="it-IT" dirty="0"/>
              <a:t> for </a:t>
            </a:r>
            <a:r>
              <a:rPr lang="it-IT" dirty="0" err="1"/>
              <a:t>research</a:t>
            </a:r>
            <a:r>
              <a:rPr lang="it-IT" dirty="0"/>
              <a:t> </a:t>
            </a:r>
            <a:r>
              <a:rPr lang="it-IT" dirty="0" err="1"/>
              <a:t>into</a:t>
            </a:r>
            <a:r>
              <a:rPr lang="it-IT" dirty="0"/>
              <a:t> </a:t>
            </a:r>
            <a:r>
              <a:rPr lang="it-IT" dirty="0" err="1"/>
              <a:t>languages</a:t>
            </a:r>
            <a:r>
              <a:rPr lang="it-IT" dirty="0"/>
              <a:t> and </a:t>
            </a:r>
            <a:r>
              <a:rPr lang="it-IT" dirty="0" err="1"/>
              <a:t>cultures</a:t>
            </a:r>
            <a:r>
              <a:rPr lang="it-IT" dirty="0"/>
              <a:t>. For </a:t>
            </a:r>
            <a:r>
              <a:rPr lang="it-IT" dirty="0" err="1"/>
              <a:t>Humboldt</a:t>
            </a:r>
            <a:r>
              <a:rPr lang="it-IT" dirty="0"/>
              <a:t> </a:t>
            </a:r>
            <a:r>
              <a:rPr lang="it-IT" i="1" dirty="0"/>
              <a:t>die Form </a:t>
            </a:r>
            <a:r>
              <a:rPr lang="it-IT" i="1" dirty="0" err="1"/>
              <a:t>der</a:t>
            </a:r>
            <a:r>
              <a:rPr lang="it-IT" i="1" dirty="0"/>
              <a:t> </a:t>
            </a:r>
            <a:r>
              <a:rPr lang="it-IT" i="1" dirty="0" err="1"/>
              <a:t>Sprache</a:t>
            </a:r>
            <a:r>
              <a:rPr lang="it-IT" dirty="0"/>
              <a:t> </a:t>
            </a:r>
            <a:r>
              <a:rPr lang="it-IT" dirty="0" err="1"/>
              <a:t>represents</a:t>
            </a:r>
            <a:r>
              <a:rPr lang="it-IT" dirty="0"/>
              <a:t> the </a:t>
            </a:r>
            <a:r>
              <a:rPr lang="it-IT" dirty="0" err="1"/>
              <a:t>principle</a:t>
            </a:r>
            <a:r>
              <a:rPr lang="it-IT" dirty="0"/>
              <a:t> </a:t>
            </a:r>
            <a:r>
              <a:rPr lang="it-IT" dirty="0" err="1"/>
              <a:t>that</a:t>
            </a:r>
            <a:r>
              <a:rPr lang="it-IT" dirty="0"/>
              <a:t> </a:t>
            </a:r>
            <a:r>
              <a:rPr lang="it-IT" dirty="0" err="1"/>
              <a:t>constitutes</a:t>
            </a:r>
            <a:r>
              <a:rPr lang="it-IT" dirty="0"/>
              <a:t> the </a:t>
            </a:r>
            <a:r>
              <a:rPr lang="it-IT" dirty="0" err="1"/>
              <a:t>individuality</a:t>
            </a:r>
            <a:r>
              <a:rPr lang="it-IT" dirty="0"/>
              <a:t> and the </a:t>
            </a:r>
            <a:r>
              <a:rPr lang="it-IT" dirty="0" err="1"/>
              <a:t>diversity</a:t>
            </a:r>
            <a:r>
              <a:rPr lang="it-IT" dirty="0"/>
              <a:t> of a </a:t>
            </a:r>
            <a:r>
              <a:rPr lang="it-IT" dirty="0" err="1"/>
              <a:t>language</a:t>
            </a:r>
            <a:r>
              <a:rPr lang="it-IT" dirty="0"/>
              <a:t>, </a:t>
            </a:r>
            <a:r>
              <a:rPr lang="it-IT" dirty="0" err="1"/>
              <a:t>providing</a:t>
            </a:r>
            <a:r>
              <a:rPr lang="it-IT" dirty="0"/>
              <a:t> the way by </a:t>
            </a:r>
            <a:r>
              <a:rPr lang="it-IT" dirty="0" err="1"/>
              <a:t>which</a:t>
            </a:r>
            <a:r>
              <a:rPr lang="it-IT" dirty="0"/>
              <a:t> </a:t>
            </a:r>
            <a:r>
              <a:rPr lang="it-IT" dirty="0" err="1"/>
              <a:t>language</a:t>
            </a:r>
            <a:r>
              <a:rPr lang="it-IT" dirty="0"/>
              <a:t> </a:t>
            </a:r>
            <a:r>
              <a:rPr lang="it-IT" dirty="0" err="1"/>
              <a:t>organizes</a:t>
            </a:r>
            <a:r>
              <a:rPr lang="it-IT" dirty="0"/>
              <a:t> </a:t>
            </a:r>
            <a:r>
              <a:rPr lang="it-IT" dirty="0" err="1"/>
              <a:t>itself</a:t>
            </a:r>
            <a:r>
              <a:rPr lang="it-IT" dirty="0"/>
              <a:t> </a:t>
            </a:r>
            <a:r>
              <a:rPr lang="it-IT" dirty="0" err="1"/>
              <a:t>as</a:t>
            </a:r>
            <a:r>
              <a:rPr lang="it-IT" dirty="0"/>
              <a:t> an </a:t>
            </a:r>
            <a:r>
              <a:rPr lang="it-IT" dirty="0" err="1"/>
              <a:t>organic</a:t>
            </a:r>
            <a:r>
              <a:rPr lang="it-IT" dirty="0"/>
              <a:t> </a:t>
            </a:r>
            <a:r>
              <a:rPr lang="it-IT" dirty="0" err="1"/>
              <a:t>totality</a:t>
            </a:r>
            <a:r>
              <a:rPr lang="it-IT" dirty="0"/>
              <a:t>. </a:t>
            </a:r>
            <a:r>
              <a:rPr lang="it-IT" dirty="0" err="1"/>
              <a:t>Humboldt</a:t>
            </a:r>
            <a:r>
              <a:rPr lang="it-IT" dirty="0"/>
              <a:t> </a:t>
            </a:r>
            <a:r>
              <a:rPr lang="it-IT" dirty="0" err="1"/>
              <a:t>utilizes</a:t>
            </a:r>
            <a:r>
              <a:rPr lang="it-IT" dirty="0"/>
              <a:t> a </a:t>
            </a:r>
            <a:r>
              <a:rPr lang="it-IT" dirty="0" err="1"/>
              <a:t>metaphor</a:t>
            </a:r>
            <a:r>
              <a:rPr lang="it-IT" dirty="0"/>
              <a:t> to </a:t>
            </a:r>
            <a:r>
              <a:rPr lang="it-IT" dirty="0" err="1"/>
              <a:t>explain</a:t>
            </a:r>
            <a:r>
              <a:rPr lang="it-IT" dirty="0"/>
              <a:t> </a:t>
            </a:r>
            <a:r>
              <a:rPr lang="it-IT" dirty="0" err="1"/>
              <a:t>this</a:t>
            </a:r>
            <a:r>
              <a:rPr lang="it-IT" dirty="0"/>
              <a:t> </a:t>
            </a:r>
            <a:r>
              <a:rPr lang="it-IT" dirty="0" err="1"/>
              <a:t>concept</a:t>
            </a:r>
            <a:r>
              <a:rPr lang="it-IT" dirty="0"/>
              <a:t>, the </a:t>
            </a:r>
            <a:r>
              <a:rPr lang="it-IT" dirty="0" err="1"/>
              <a:t>metaphor</a:t>
            </a:r>
            <a:r>
              <a:rPr lang="it-IT" dirty="0"/>
              <a:t> of </a:t>
            </a:r>
            <a:r>
              <a:rPr lang="it-IT" dirty="0" err="1"/>
              <a:t>weaving</a:t>
            </a:r>
            <a:r>
              <a:rPr lang="it-IT" dirty="0"/>
              <a:t>: </a:t>
            </a:r>
            <a:r>
              <a:rPr lang="it-IT" dirty="0" err="1"/>
              <a:t>language</a:t>
            </a:r>
            <a:r>
              <a:rPr lang="it-IT" dirty="0"/>
              <a:t> </a:t>
            </a:r>
            <a:r>
              <a:rPr lang="it-IT" dirty="0" err="1"/>
              <a:t>is</a:t>
            </a:r>
            <a:r>
              <a:rPr lang="it-IT" dirty="0"/>
              <a:t> </a:t>
            </a:r>
            <a:r>
              <a:rPr lang="it-IT" dirty="0" err="1"/>
              <a:t>like</a:t>
            </a:r>
            <a:r>
              <a:rPr lang="it-IT" dirty="0"/>
              <a:t> a </a:t>
            </a:r>
            <a:r>
              <a:rPr lang="it-IT" dirty="0" err="1"/>
              <a:t>weaving</a:t>
            </a:r>
            <a:r>
              <a:rPr lang="it-IT" dirty="0"/>
              <a:t> </a:t>
            </a:r>
            <a:r>
              <a:rPr lang="it-IT" dirty="0" err="1"/>
              <a:t>where</a:t>
            </a:r>
            <a:r>
              <a:rPr lang="it-IT" dirty="0"/>
              <a:t> </a:t>
            </a:r>
            <a:r>
              <a:rPr lang="it-IT" dirty="0" err="1"/>
              <a:t>every</a:t>
            </a:r>
            <a:r>
              <a:rPr lang="it-IT" dirty="0"/>
              <a:t> </a:t>
            </a:r>
            <a:r>
              <a:rPr lang="it-IT" dirty="0" err="1"/>
              <a:t>thread</a:t>
            </a:r>
            <a:r>
              <a:rPr lang="it-IT" dirty="0"/>
              <a:t> </a:t>
            </a:r>
            <a:r>
              <a:rPr lang="it-IT" dirty="0" err="1"/>
              <a:t>is</a:t>
            </a:r>
            <a:r>
              <a:rPr lang="it-IT" dirty="0"/>
              <a:t> </a:t>
            </a:r>
            <a:r>
              <a:rPr lang="it-IT" dirty="0" err="1"/>
              <a:t>connected</a:t>
            </a:r>
            <a:r>
              <a:rPr lang="it-IT" dirty="0"/>
              <a:t> with </a:t>
            </a:r>
            <a:r>
              <a:rPr lang="it-IT" dirty="0" err="1"/>
              <a:t>another</a:t>
            </a:r>
            <a:r>
              <a:rPr lang="it-IT" dirty="0"/>
              <a:t> and </a:t>
            </a:r>
            <a:r>
              <a:rPr lang="it-IT" dirty="0" err="1"/>
              <a:t>all</a:t>
            </a:r>
            <a:r>
              <a:rPr lang="it-IT" dirty="0"/>
              <a:t> with the </a:t>
            </a:r>
            <a:r>
              <a:rPr lang="it-IT" dirty="0" err="1"/>
              <a:t>whole</a:t>
            </a:r>
            <a:r>
              <a:rPr lang="it-IT" dirty="0"/>
              <a:t>. </a:t>
            </a:r>
            <a:r>
              <a:rPr lang="it-IT" dirty="0" err="1"/>
              <a:t>But</a:t>
            </a:r>
            <a:r>
              <a:rPr lang="it-IT" dirty="0"/>
              <a:t> </a:t>
            </a:r>
            <a:r>
              <a:rPr lang="it-IT" dirty="0" err="1"/>
              <a:t>if</a:t>
            </a:r>
            <a:r>
              <a:rPr lang="it-IT" dirty="0"/>
              <a:t> </a:t>
            </a:r>
            <a:r>
              <a:rPr lang="it-IT" dirty="0" err="1"/>
              <a:t>language</a:t>
            </a:r>
            <a:r>
              <a:rPr lang="it-IT" dirty="0"/>
              <a:t> </a:t>
            </a:r>
            <a:r>
              <a:rPr lang="it-IT" dirty="0" err="1"/>
              <a:t>is</a:t>
            </a:r>
            <a:r>
              <a:rPr lang="it-IT" dirty="0"/>
              <a:t> </a:t>
            </a:r>
            <a:r>
              <a:rPr lang="it-IT" dirty="0" err="1"/>
              <a:t>like</a:t>
            </a:r>
            <a:r>
              <a:rPr lang="it-IT" dirty="0"/>
              <a:t> a </a:t>
            </a:r>
            <a:r>
              <a:rPr lang="it-IT" dirty="0" err="1"/>
              <a:t>weaving</a:t>
            </a:r>
            <a:r>
              <a:rPr lang="it-IT" dirty="0"/>
              <a:t> </a:t>
            </a:r>
            <a:r>
              <a:rPr lang="it-IT" dirty="0" err="1"/>
              <a:t>what</a:t>
            </a:r>
            <a:r>
              <a:rPr lang="it-IT" dirty="0"/>
              <a:t> </a:t>
            </a:r>
            <a:r>
              <a:rPr lang="it-IT" dirty="0" err="1"/>
              <a:t>is</a:t>
            </a:r>
            <a:r>
              <a:rPr lang="it-IT" dirty="0"/>
              <a:t> the </a:t>
            </a:r>
            <a:r>
              <a:rPr lang="it-IT" dirty="0" err="1"/>
              <a:t>weft</a:t>
            </a:r>
            <a:r>
              <a:rPr lang="it-IT" dirty="0"/>
              <a:t> or </a:t>
            </a:r>
            <a:r>
              <a:rPr lang="it-IT" dirty="0" err="1"/>
              <a:t>filling</a:t>
            </a:r>
            <a:r>
              <a:rPr lang="it-IT" dirty="0"/>
              <a:t> and </a:t>
            </a:r>
            <a:r>
              <a:rPr lang="it-IT" dirty="0" err="1"/>
              <a:t>how</a:t>
            </a:r>
            <a:r>
              <a:rPr lang="it-IT" dirty="0"/>
              <a:t> </a:t>
            </a:r>
            <a:r>
              <a:rPr lang="it-IT" dirty="0" err="1"/>
              <a:t>is</a:t>
            </a:r>
            <a:r>
              <a:rPr lang="it-IT" dirty="0"/>
              <a:t> </a:t>
            </a:r>
            <a:r>
              <a:rPr lang="it-IT" dirty="0" err="1"/>
              <a:t>it</a:t>
            </a:r>
            <a:r>
              <a:rPr lang="it-IT" dirty="0"/>
              <a:t> </a:t>
            </a:r>
            <a:r>
              <a:rPr lang="it-IT" dirty="0" err="1"/>
              <a:t>constructed</a:t>
            </a:r>
            <a:r>
              <a:rPr lang="it-IT" dirty="0"/>
              <a:t>? On </a:t>
            </a:r>
            <a:r>
              <a:rPr lang="it-IT" dirty="0" err="1"/>
              <a:t>this</a:t>
            </a:r>
            <a:r>
              <a:rPr lang="it-IT" dirty="0"/>
              <a:t> </a:t>
            </a:r>
            <a:r>
              <a:rPr lang="it-IT" dirty="0" err="1"/>
              <a:t>subject</a:t>
            </a:r>
            <a:r>
              <a:rPr lang="it-IT" dirty="0"/>
              <a:t> </a:t>
            </a:r>
            <a:r>
              <a:rPr lang="it-IT" dirty="0" err="1"/>
              <a:t>Humboldt</a:t>
            </a:r>
            <a:r>
              <a:rPr lang="it-IT" dirty="0"/>
              <a:t> </a:t>
            </a:r>
            <a:r>
              <a:rPr lang="it-IT" dirty="0" err="1"/>
              <a:t>writes</a:t>
            </a:r>
            <a:r>
              <a:rPr lang="it-IT" dirty="0"/>
              <a:t> </a:t>
            </a:r>
            <a:r>
              <a:rPr lang="it-IT" dirty="0" err="1"/>
              <a:t>that</a:t>
            </a:r>
            <a:r>
              <a:rPr lang="it-IT" dirty="0"/>
              <a:t> </a:t>
            </a:r>
            <a:r>
              <a:rPr lang="it-IT" dirty="0" err="1"/>
              <a:t>language</a:t>
            </a:r>
            <a:r>
              <a:rPr lang="it-IT" dirty="0"/>
              <a:t> </a:t>
            </a:r>
            <a:r>
              <a:rPr lang="it-IT" dirty="0" err="1"/>
              <a:t>forms</a:t>
            </a:r>
            <a:r>
              <a:rPr lang="it-IT" dirty="0"/>
              <a:t> a </a:t>
            </a:r>
            <a:r>
              <a:rPr lang="it-IT" dirty="0" err="1"/>
              <a:t>weaving</a:t>
            </a:r>
            <a:r>
              <a:rPr lang="it-IT" dirty="0"/>
              <a:t> of </a:t>
            </a:r>
            <a:r>
              <a:rPr lang="it-IT" dirty="0" err="1"/>
              <a:t>similarities</a:t>
            </a:r>
            <a:r>
              <a:rPr lang="it-IT" dirty="0"/>
              <a:t>. </a:t>
            </a:r>
            <a:endParaRPr lang="it-IT" dirty="0" smtClean="0"/>
          </a:p>
          <a:p>
            <a:r>
              <a:rPr lang="it-IT" dirty="0" err="1" smtClean="0"/>
              <a:t>This</a:t>
            </a:r>
            <a:r>
              <a:rPr lang="it-IT" dirty="0" smtClean="0"/>
              <a:t> </a:t>
            </a:r>
            <a:r>
              <a:rPr lang="it-IT" dirty="0" err="1"/>
              <a:t>means</a:t>
            </a:r>
            <a:r>
              <a:rPr lang="it-IT" dirty="0"/>
              <a:t> </a:t>
            </a:r>
            <a:r>
              <a:rPr lang="it-IT" dirty="0" err="1"/>
              <a:t>that</a:t>
            </a:r>
            <a:r>
              <a:rPr lang="it-IT" dirty="0"/>
              <a:t> </a:t>
            </a:r>
            <a:r>
              <a:rPr lang="it-IT" dirty="0" err="1"/>
              <a:t>similarity</a:t>
            </a:r>
            <a:r>
              <a:rPr lang="it-IT" dirty="0"/>
              <a:t> </a:t>
            </a:r>
            <a:r>
              <a:rPr lang="it-IT" dirty="0" err="1"/>
              <a:t>represents</a:t>
            </a:r>
            <a:r>
              <a:rPr lang="it-IT" dirty="0"/>
              <a:t> the </a:t>
            </a:r>
            <a:r>
              <a:rPr lang="it-IT" dirty="0" err="1"/>
              <a:t>knot</a:t>
            </a:r>
            <a:r>
              <a:rPr lang="it-IT" dirty="0"/>
              <a:t> </a:t>
            </a:r>
            <a:r>
              <a:rPr lang="it-IT" dirty="0" err="1"/>
              <a:t>that</a:t>
            </a:r>
            <a:r>
              <a:rPr lang="it-IT" dirty="0"/>
              <a:t> </a:t>
            </a:r>
            <a:r>
              <a:rPr lang="it-IT" dirty="0" err="1"/>
              <a:t>forms</a:t>
            </a:r>
            <a:r>
              <a:rPr lang="it-IT" dirty="0"/>
              <a:t> the </a:t>
            </a:r>
            <a:r>
              <a:rPr lang="it-IT" dirty="0" err="1"/>
              <a:t>weft</a:t>
            </a:r>
            <a:r>
              <a:rPr lang="it-IT" dirty="0"/>
              <a:t>. </a:t>
            </a:r>
            <a:r>
              <a:rPr lang="it-IT" dirty="0" err="1"/>
              <a:t>We</a:t>
            </a:r>
            <a:r>
              <a:rPr lang="it-IT" dirty="0"/>
              <a:t> can </a:t>
            </a:r>
            <a:r>
              <a:rPr lang="it-IT" dirty="0" err="1"/>
              <a:t>say</a:t>
            </a:r>
            <a:r>
              <a:rPr lang="it-IT" dirty="0"/>
              <a:t> </a:t>
            </a:r>
            <a:r>
              <a:rPr lang="it-IT" dirty="0" err="1"/>
              <a:t>that</a:t>
            </a:r>
            <a:r>
              <a:rPr lang="it-IT" dirty="0"/>
              <a:t> </a:t>
            </a:r>
            <a:r>
              <a:rPr lang="it-IT" dirty="0" err="1"/>
              <a:t>what</a:t>
            </a:r>
            <a:r>
              <a:rPr lang="it-IT" dirty="0"/>
              <a:t> </a:t>
            </a:r>
            <a:r>
              <a:rPr lang="it-IT" dirty="0" err="1"/>
              <a:t>makes</a:t>
            </a:r>
            <a:r>
              <a:rPr lang="it-IT" dirty="0"/>
              <a:t> </a:t>
            </a:r>
            <a:r>
              <a:rPr lang="it-IT" dirty="0" err="1"/>
              <a:t>language</a:t>
            </a:r>
            <a:r>
              <a:rPr lang="it-IT" dirty="0"/>
              <a:t> an </a:t>
            </a:r>
            <a:r>
              <a:rPr lang="it-IT" dirty="0" err="1"/>
              <a:t>organic</a:t>
            </a:r>
            <a:r>
              <a:rPr lang="it-IT" dirty="0"/>
              <a:t> </a:t>
            </a:r>
            <a:r>
              <a:rPr lang="it-IT" dirty="0" err="1"/>
              <a:t>totality</a:t>
            </a:r>
            <a:r>
              <a:rPr lang="it-IT" dirty="0"/>
              <a:t> are the </a:t>
            </a:r>
            <a:r>
              <a:rPr lang="it-IT" dirty="0" err="1"/>
              <a:t>similarity</a:t>
            </a:r>
            <a:r>
              <a:rPr lang="it-IT" dirty="0"/>
              <a:t> relations in </a:t>
            </a:r>
            <a:r>
              <a:rPr lang="it-IT" dirty="0" err="1"/>
              <a:t>its</a:t>
            </a:r>
            <a:r>
              <a:rPr lang="it-IT" dirty="0"/>
              <a:t> </a:t>
            </a:r>
            <a:r>
              <a:rPr lang="it-IT" dirty="0" err="1"/>
              <a:t>structure</a:t>
            </a:r>
            <a:r>
              <a:rPr lang="it-IT" dirty="0"/>
              <a:t>, </a:t>
            </a:r>
            <a:r>
              <a:rPr lang="it-IT" dirty="0" err="1"/>
              <a:t>without</a:t>
            </a:r>
            <a:r>
              <a:rPr lang="it-IT" dirty="0"/>
              <a:t> </a:t>
            </a:r>
            <a:r>
              <a:rPr lang="it-IT" dirty="0" err="1"/>
              <a:t>those</a:t>
            </a:r>
            <a:r>
              <a:rPr lang="it-IT" dirty="0"/>
              <a:t> relations </a:t>
            </a:r>
            <a:r>
              <a:rPr lang="it-IT" dirty="0" err="1"/>
              <a:t>language</a:t>
            </a:r>
            <a:r>
              <a:rPr lang="it-IT" dirty="0"/>
              <a:t> </a:t>
            </a:r>
            <a:r>
              <a:rPr lang="it-IT" dirty="0" err="1"/>
              <a:t>would</a:t>
            </a:r>
            <a:r>
              <a:rPr lang="it-IT" dirty="0"/>
              <a:t> be a </a:t>
            </a:r>
            <a:r>
              <a:rPr lang="it-IT" dirty="0" err="1"/>
              <a:t>simple</a:t>
            </a:r>
            <a:r>
              <a:rPr lang="it-IT" dirty="0"/>
              <a:t> </a:t>
            </a:r>
            <a:r>
              <a:rPr lang="it-IT" dirty="0" err="1"/>
              <a:t>aggregation</a:t>
            </a:r>
            <a:r>
              <a:rPr lang="it-IT" dirty="0"/>
              <a:t>. In short, </a:t>
            </a:r>
            <a:r>
              <a:rPr lang="it-IT" dirty="0" err="1"/>
              <a:t>similarity</a:t>
            </a:r>
            <a:r>
              <a:rPr lang="it-IT" dirty="0"/>
              <a:t> </a:t>
            </a:r>
            <a:r>
              <a:rPr lang="it-IT" dirty="0" err="1"/>
              <a:t>is</a:t>
            </a:r>
            <a:r>
              <a:rPr lang="it-IT" dirty="0"/>
              <a:t> the </a:t>
            </a:r>
            <a:r>
              <a:rPr lang="it-IT" i="1" dirty="0" err="1"/>
              <a:t>Dasein</a:t>
            </a:r>
            <a:r>
              <a:rPr lang="it-IT" dirty="0"/>
              <a:t> of </a:t>
            </a:r>
            <a:r>
              <a:rPr lang="it-IT" dirty="0" err="1"/>
              <a:t>language</a:t>
            </a:r>
            <a:r>
              <a:rPr lang="it-IT" dirty="0"/>
              <a:t>. </a:t>
            </a:r>
            <a:r>
              <a:rPr lang="it-IT" dirty="0" err="1"/>
              <a:t>Without</a:t>
            </a:r>
            <a:r>
              <a:rPr lang="it-IT" dirty="0"/>
              <a:t> </a:t>
            </a:r>
            <a:r>
              <a:rPr lang="it-IT" dirty="0" err="1"/>
              <a:t>similarity</a:t>
            </a:r>
            <a:r>
              <a:rPr lang="it-IT" dirty="0"/>
              <a:t> </a:t>
            </a:r>
            <a:r>
              <a:rPr lang="it-IT" dirty="0" err="1"/>
              <a:t>language</a:t>
            </a:r>
            <a:r>
              <a:rPr lang="it-IT" dirty="0"/>
              <a:t> </a:t>
            </a:r>
            <a:r>
              <a:rPr lang="it-IT" dirty="0" err="1"/>
              <a:t>itself</a:t>
            </a:r>
            <a:r>
              <a:rPr lang="it-IT" dirty="0"/>
              <a:t> </a:t>
            </a:r>
            <a:r>
              <a:rPr lang="it-IT" dirty="0" err="1"/>
              <a:t>does</a:t>
            </a:r>
            <a:r>
              <a:rPr lang="it-IT" dirty="0"/>
              <a:t> </a:t>
            </a:r>
            <a:r>
              <a:rPr lang="it-IT" dirty="0" err="1"/>
              <a:t>not</a:t>
            </a:r>
            <a:r>
              <a:rPr lang="it-IT" dirty="0"/>
              <a:t> </a:t>
            </a:r>
            <a:r>
              <a:rPr lang="it-IT" dirty="0" err="1"/>
              <a:t>exist</a:t>
            </a:r>
            <a:r>
              <a:rPr lang="it-IT" dirty="0"/>
              <a:t>. </a:t>
            </a:r>
            <a:endParaRPr lang="it-IT" dirty="0" smtClean="0"/>
          </a:p>
          <a:p>
            <a:r>
              <a:rPr lang="it-IT" dirty="0" smtClean="0"/>
              <a:t> </a:t>
            </a:r>
            <a:r>
              <a:rPr lang="it-IT" dirty="0" err="1"/>
              <a:t>This</a:t>
            </a:r>
            <a:r>
              <a:rPr lang="it-IT" dirty="0"/>
              <a:t> </a:t>
            </a:r>
            <a:r>
              <a:rPr lang="it-IT" dirty="0" err="1"/>
              <a:t>is</a:t>
            </a:r>
            <a:r>
              <a:rPr lang="it-IT" dirty="0"/>
              <a:t> of an </a:t>
            </a:r>
            <a:r>
              <a:rPr lang="it-IT" dirty="0" err="1"/>
              <a:t>extraordinary</a:t>
            </a:r>
            <a:r>
              <a:rPr lang="it-IT" dirty="0"/>
              <a:t> </a:t>
            </a:r>
            <a:r>
              <a:rPr lang="it-IT" dirty="0" err="1"/>
              <a:t>relevance</a:t>
            </a:r>
            <a:r>
              <a:rPr lang="it-IT" dirty="0"/>
              <a:t> for </a:t>
            </a:r>
            <a:r>
              <a:rPr lang="it-IT" dirty="0" err="1"/>
              <a:t>translation</a:t>
            </a:r>
            <a:r>
              <a:rPr lang="it-IT" dirty="0"/>
              <a:t>.</a:t>
            </a:r>
          </a:p>
          <a:p>
            <a:endParaRPr lang="it-IT" dirty="0"/>
          </a:p>
        </p:txBody>
      </p:sp>
    </p:spTree>
    <p:extLst>
      <p:ext uri="{BB962C8B-B14F-4D97-AF65-F5344CB8AC3E}">
        <p14:creationId xmlns:p14="http://schemas.microsoft.com/office/powerpoint/2010/main" val="21652059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Naturally, our era is not the first to have experienced radical technological transformation in the fields of communication and translated communication. For example, no technological development has been more decisive for translation than the introduction of writing which brought translation from being an oral tradition to a written one. Even the invention of the </a:t>
            </a:r>
            <a:r>
              <a:rPr lang="en-GB" dirty="0" smtClean="0"/>
              <a:t>the book </a:t>
            </a:r>
            <a:r>
              <a:rPr lang="en-GB" dirty="0"/>
              <a:t>has had a great impact on translation and rewriting techniques. Anthony Pym (2000) highlighted the fact that the arrival of paper from the East coincided with the foundation of translation schools in Baghdad in the 9th century and in Toledo in the 13th century. Finally, the advent of movable type systems of printing was a determining factor for the affirmation of the concept of a definitive text and consequently a definitive translation.  </a:t>
            </a:r>
            <a:endParaRPr lang="it-IT" dirty="0"/>
          </a:p>
          <a:p>
            <a:endParaRPr lang="it-IT" dirty="0"/>
          </a:p>
        </p:txBody>
      </p:sp>
    </p:spTree>
    <p:extLst>
      <p:ext uri="{BB962C8B-B14F-4D97-AF65-F5344CB8AC3E}">
        <p14:creationId xmlns:p14="http://schemas.microsoft.com/office/powerpoint/2010/main" val="16284340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In the field of Translation Studies, it was Andrew </a:t>
            </a:r>
            <a:r>
              <a:rPr lang="en-GB" sz="2800" dirty="0" err="1"/>
              <a:t>Chesterman</a:t>
            </a:r>
            <a:r>
              <a:rPr lang="en-GB" sz="2800" dirty="0"/>
              <a:t> (1996,2007) who suggested substituting the concept of equivalence with that of similarity, observing that there are at least two types of similarities: a converging and  diverging one.  </a:t>
            </a:r>
            <a:endParaRPr lang="en-GB" sz="2800" dirty="0" smtClean="0"/>
          </a:p>
          <a:p>
            <a:endParaRPr lang="it-IT" dirty="0"/>
          </a:p>
        </p:txBody>
      </p:sp>
    </p:spTree>
    <p:extLst>
      <p:ext uri="{BB962C8B-B14F-4D97-AF65-F5344CB8AC3E}">
        <p14:creationId xmlns:p14="http://schemas.microsoft.com/office/powerpoint/2010/main" val="19085928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400" dirty="0"/>
              <a:t>The first is when similarity is reciprocate: e.g. two sisters who look similar; </a:t>
            </a:r>
            <a:endParaRPr lang="en-GB" sz="2400" dirty="0" smtClean="0"/>
          </a:p>
          <a:p>
            <a:r>
              <a:rPr lang="en-GB" sz="2400" dirty="0" smtClean="0"/>
              <a:t>the </a:t>
            </a:r>
            <a:r>
              <a:rPr lang="en-GB" sz="2400" dirty="0"/>
              <a:t>second is the one for which a thing is similar to another (A is similar to B) but B is not similar to A: we can say that a daughter looks like her mother, but it would be strange to say that a </a:t>
            </a:r>
            <a:r>
              <a:rPr lang="en-GB" sz="2400" dirty="0" smtClean="0"/>
              <a:t>mother looks </a:t>
            </a:r>
            <a:r>
              <a:rPr lang="en-GB" sz="2400" dirty="0"/>
              <a:t>like her </a:t>
            </a:r>
            <a:r>
              <a:rPr lang="en-GB" sz="2400" dirty="0" smtClean="0"/>
              <a:t>daughter </a:t>
            </a:r>
            <a:r>
              <a:rPr lang="en-GB" sz="2400" dirty="0"/>
              <a:t>because in a chronological sense this would be false.  </a:t>
            </a:r>
            <a:endParaRPr lang="en-GB" sz="2400" dirty="0" smtClean="0"/>
          </a:p>
          <a:p>
            <a:r>
              <a:rPr lang="en-GB" sz="2400" dirty="0" smtClean="0"/>
              <a:t>These </a:t>
            </a:r>
            <a:r>
              <a:rPr lang="en-GB" sz="2400" dirty="0"/>
              <a:t>two different types of similarity are also the ways in which the translator and reader consider translation.  While a translator sees it as a kind of diverging similarity, the second sees it as a converging similarity. </a:t>
            </a:r>
            <a:endParaRPr lang="it-IT" sz="2400" dirty="0"/>
          </a:p>
          <a:p>
            <a:endParaRPr lang="it-IT" sz="2400" dirty="0"/>
          </a:p>
        </p:txBody>
      </p:sp>
    </p:spTree>
    <p:extLst>
      <p:ext uri="{BB962C8B-B14F-4D97-AF65-F5344CB8AC3E}">
        <p14:creationId xmlns:p14="http://schemas.microsoft.com/office/powerpoint/2010/main" val="28894090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sz="2800" dirty="0"/>
              <a:t>To define similarity we can adopt a semiotic perspective. It is possible to say that there is similarity between two expressions if there is someone who guarantees and stipulates it.</a:t>
            </a:r>
            <a:endParaRPr lang="it-IT" sz="2800" dirty="0"/>
          </a:p>
          <a:p>
            <a:endParaRPr lang="it-IT" sz="2400" dirty="0"/>
          </a:p>
          <a:p>
            <a:endParaRPr lang="it-IT" dirty="0"/>
          </a:p>
          <a:p>
            <a:endParaRPr lang="it-IT" dirty="0"/>
          </a:p>
        </p:txBody>
      </p:sp>
    </p:spTree>
    <p:extLst>
      <p:ext uri="{BB962C8B-B14F-4D97-AF65-F5344CB8AC3E}">
        <p14:creationId xmlns:p14="http://schemas.microsoft.com/office/powerpoint/2010/main" val="16387658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a:t>Peirce writes that an interpreter,  (who translates orally) is : “Who says that a foreigner says the same thing which he himself says” (CP 1.553, 1867). The difference is clear: Peirce doesn't know if the the interpreter or the translator says the same thing of the foreigner, he knows only that the translator claims to says to say the same thing and we have to trust that it is true. Eco's perspective has two speech acts and their similarity, which is, so to speak a matter of fact. In </a:t>
            </a:r>
            <a:r>
              <a:rPr lang="en-GB" dirty="0" err="1"/>
              <a:t>Perice's</a:t>
            </a:r>
            <a:r>
              <a:rPr lang="en-GB" dirty="0"/>
              <a:t> version, on the contrary it is possible the similarity between two speech acts if there is someone that guarantees it. This second perspective  connects a quality (similarity) with  two two speech acts thanks to a norm. The similarity in this case is the presupposition of a relation, not the relation. </a:t>
            </a:r>
            <a:endParaRPr lang="it-IT" dirty="0"/>
          </a:p>
        </p:txBody>
      </p:sp>
    </p:spTree>
    <p:extLst>
      <p:ext uri="{BB962C8B-B14F-4D97-AF65-F5344CB8AC3E}">
        <p14:creationId xmlns:p14="http://schemas.microsoft.com/office/powerpoint/2010/main" val="37202384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2800" dirty="0"/>
              <a:t>Also, in this case, we understand how the norms of similarity can change because they depend on a cultural context, on values and ideologies which circulate in a certain period of time, and which in some way modify the type of guarantor ruling upon the degree of similarity.</a:t>
            </a:r>
            <a:endParaRPr lang="it-IT" sz="2800" dirty="0"/>
          </a:p>
          <a:p>
            <a:endParaRPr lang="it-IT" sz="2800" dirty="0"/>
          </a:p>
        </p:txBody>
      </p:sp>
    </p:spTree>
    <p:extLst>
      <p:ext uri="{BB962C8B-B14F-4D97-AF65-F5344CB8AC3E}">
        <p14:creationId xmlns:p14="http://schemas.microsoft.com/office/powerpoint/2010/main" val="34759364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Difference</a:t>
            </a:r>
            <a:endParaRPr lang="it-IT" dirty="0"/>
          </a:p>
        </p:txBody>
      </p:sp>
      <p:sp>
        <p:nvSpPr>
          <p:cNvPr id="3" name="Segnaposto contenuto 2"/>
          <p:cNvSpPr>
            <a:spLocks noGrp="1"/>
          </p:cNvSpPr>
          <p:nvPr>
            <p:ph idx="1"/>
          </p:nvPr>
        </p:nvSpPr>
        <p:spPr/>
        <p:txBody>
          <a:bodyPr/>
          <a:lstStyle/>
          <a:p>
            <a:r>
              <a:rPr lang="en-GB" dirty="0"/>
              <a:t>Similarity is not sufficient. There are many other texts that have many kinds of similarities. </a:t>
            </a:r>
            <a:r>
              <a:rPr lang="en-GB" dirty="0" smtClean="0"/>
              <a:t>For example a paraphrase is a text which is similar to the original, the same happens with a parody. </a:t>
            </a:r>
          </a:p>
          <a:p>
            <a:r>
              <a:rPr lang="en-GB" dirty="0" smtClean="0"/>
              <a:t>In </a:t>
            </a:r>
            <a:r>
              <a:rPr lang="en-GB" dirty="0"/>
              <a:t>fact we cannot speak of translation between two texts if there is not also a specific kind of difference. The most obvious example is that the first text is in one language and the second in another. But what is the specific feature of the difference which manifests itself in translation? </a:t>
            </a:r>
            <a:endParaRPr lang="it-IT" dirty="0"/>
          </a:p>
        </p:txBody>
      </p:sp>
    </p:spTree>
    <p:extLst>
      <p:ext uri="{BB962C8B-B14F-4D97-AF65-F5344CB8AC3E}">
        <p14:creationId xmlns:p14="http://schemas.microsoft.com/office/powerpoint/2010/main" val="24893597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But what is the specific feature of the difference which manifests itself in translation? </a:t>
            </a:r>
            <a:endParaRPr lang="it-IT" dirty="0"/>
          </a:p>
          <a:p>
            <a:r>
              <a:rPr lang="en-GB" dirty="0"/>
              <a:t>This is less banal than it seems.  If similarity can be establishing solely from an external measurer, the differences do not only concern the relationships between texts, but especially those between cultures in which texts circulate. </a:t>
            </a:r>
            <a:endParaRPr lang="en-GB" dirty="0" smtClean="0"/>
          </a:p>
          <a:p>
            <a:r>
              <a:rPr lang="en-GB" dirty="0" smtClean="0"/>
              <a:t>It </a:t>
            </a:r>
            <a:r>
              <a:rPr lang="en-GB" dirty="0"/>
              <a:t>is useful to quote Eco again.  After having stated that translating could mean "nearly saying the same thing" he adds that once this definition has been given, it is necessary to understand what that "nearly" means.</a:t>
            </a:r>
            <a:endParaRPr lang="it-IT" dirty="0"/>
          </a:p>
          <a:p>
            <a:endParaRPr lang="it-IT" dirty="0"/>
          </a:p>
        </p:txBody>
      </p:sp>
    </p:spTree>
    <p:extLst>
      <p:ext uri="{BB962C8B-B14F-4D97-AF65-F5344CB8AC3E}">
        <p14:creationId xmlns:p14="http://schemas.microsoft.com/office/powerpoint/2010/main" val="39755673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a:t>In fact, in what sense do we "nearly say the same thing"?  There are those who say that that "nearly" is sufficient to consider a text a translation and not a completely different text. Obviously an objective criteria seems impossible - we said that throughout history, texts that we would now consider to be translations were considered independent texts and vice versa. Or when Eliot's X quartet translates entire texts of Juan de la Cruz, is this translation or an independent text? Eco again: </a:t>
            </a:r>
            <a:endParaRPr lang="it-IT" dirty="0"/>
          </a:p>
          <a:p>
            <a:r>
              <a:rPr lang="en-GB" dirty="0"/>
              <a:t>How flexible is that "nearly"? Establishing flexibility, the extent of the "nearly", depends on certain criteria which is to be negotiated in advance. To say "nearly" the same thing is a procedure which is at the basis of negotiation (Eco 2003 10). </a:t>
            </a:r>
            <a:endParaRPr lang="it-IT" dirty="0"/>
          </a:p>
          <a:p>
            <a:endParaRPr lang="it-IT" dirty="0"/>
          </a:p>
        </p:txBody>
      </p:sp>
    </p:spTree>
    <p:extLst>
      <p:ext uri="{BB962C8B-B14F-4D97-AF65-F5344CB8AC3E}">
        <p14:creationId xmlns:p14="http://schemas.microsoft.com/office/powerpoint/2010/main" val="12466245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But what is the matter that has to be negotiated? The translator  besides negotiate the texts has also to think about the possible mutual prejudices, and these are not linguistics issues but more generally cultural issues. If the linguistic code difference shows itself as a barrier of intelligibility, the cultural difference shows itself as a barrier of acceptability and confidence.</a:t>
            </a:r>
            <a:endParaRPr lang="it-IT" dirty="0"/>
          </a:p>
          <a:p>
            <a:endParaRPr lang="it-IT" dirty="0"/>
          </a:p>
        </p:txBody>
      </p:sp>
    </p:spTree>
    <p:extLst>
      <p:ext uri="{BB962C8B-B14F-4D97-AF65-F5344CB8AC3E}">
        <p14:creationId xmlns:p14="http://schemas.microsoft.com/office/powerpoint/2010/main" val="313718601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dirty="0"/>
              <a:t>In other words the difference in translation has many semiotics levels which implies an incessant work of mediation (</a:t>
            </a:r>
            <a:r>
              <a:rPr lang="en-US" dirty="0" err="1"/>
              <a:t>cfr</a:t>
            </a:r>
            <a:r>
              <a:rPr lang="en-US" dirty="0"/>
              <a:t>. </a:t>
            </a:r>
            <a:r>
              <a:rPr lang="en-US" dirty="0" err="1"/>
              <a:t>Mossop</a:t>
            </a:r>
            <a:r>
              <a:rPr lang="en-US" dirty="0"/>
              <a:t> 1983: 246;  </a:t>
            </a:r>
            <a:r>
              <a:rPr lang="en-US" dirty="0" err="1"/>
              <a:t>Kommissarov</a:t>
            </a:r>
            <a:r>
              <a:rPr lang="en-US" dirty="0"/>
              <a:t> 1996: 370;  </a:t>
            </a:r>
            <a:r>
              <a:rPr lang="en-US" dirty="0" err="1"/>
              <a:t>Petrilli</a:t>
            </a:r>
            <a:r>
              <a:rPr lang="en-US" dirty="0"/>
              <a:t> 1999/2000a: 12; </a:t>
            </a:r>
            <a:r>
              <a:rPr lang="en-US" dirty="0" err="1"/>
              <a:t>Chesterman</a:t>
            </a:r>
            <a:r>
              <a:rPr lang="en-US" dirty="0"/>
              <a:t> 2003, </a:t>
            </a:r>
            <a:r>
              <a:rPr lang="en-US" dirty="0" err="1"/>
              <a:t>s.p</a:t>
            </a:r>
            <a:r>
              <a:rPr lang="en-US" dirty="0"/>
              <a:t>.).</a:t>
            </a:r>
            <a:endParaRPr lang="it-IT" dirty="0"/>
          </a:p>
          <a:p>
            <a:endParaRPr lang="it-IT" dirty="0"/>
          </a:p>
        </p:txBody>
      </p:sp>
    </p:spTree>
    <p:extLst>
      <p:ext uri="{BB962C8B-B14F-4D97-AF65-F5344CB8AC3E}">
        <p14:creationId xmlns:p14="http://schemas.microsoft.com/office/powerpoint/2010/main" val="49331383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504</TotalTime>
  <Words>9843</Words>
  <Application>Microsoft Macintosh PowerPoint</Application>
  <PresentationFormat>Presentazione su schermo (4:3)</PresentationFormat>
  <Paragraphs>262</Paragraphs>
  <Slides>124</Slides>
  <Notes>0</Notes>
  <HiddenSlides>0</HiddenSlides>
  <MMClips>0</MMClips>
  <ScaleCrop>false</ScaleCrop>
  <HeadingPairs>
    <vt:vector size="4" baseType="variant">
      <vt:variant>
        <vt:lpstr>Tema</vt:lpstr>
      </vt:variant>
      <vt:variant>
        <vt:i4>1</vt:i4>
      </vt:variant>
      <vt:variant>
        <vt:lpstr>Titoli diapositive</vt:lpstr>
      </vt:variant>
      <vt:variant>
        <vt:i4>124</vt:i4>
      </vt:variant>
    </vt:vector>
  </HeadingPairs>
  <TitlesOfParts>
    <vt:vector size="125" baseType="lpstr">
      <vt:lpstr>Adiacenza</vt:lpstr>
      <vt:lpstr>An Introduction to TS </vt:lpstr>
      <vt:lpstr>Introduction</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What are the issues that characterize TS? </vt:lpstr>
      <vt:lpstr>Presentazione di PowerPoint</vt:lpstr>
      <vt:lpstr>Presentazione di PowerPoint</vt:lpstr>
      <vt:lpstr>Translating texts</vt:lpstr>
      <vt:lpstr>Presentazione di PowerPoint</vt:lpstr>
      <vt:lpstr>Presentazione di PowerPoint</vt:lpstr>
      <vt:lpstr>Presentazione di PowerPoint</vt:lpstr>
      <vt:lpstr>Presentazione di PowerPoint</vt:lpstr>
      <vt:lpstr>Rewriting and Manipulation</vt:lpstr>
      <vt:lpstr>Presentazione di PowerPoint</vt:lpstr>
      <vt:lpstr>Presentazione di PowerPoint</vt:lpstr>
      <vt:lpstr>Presentazione di PowerPoint</vt:lpstr>
      <vt:lpstr>Presentazione di PowerPoint</vt:lpstr>
      <vt:lpstr>Presentazione di PowerPoint</vt:lpstr>
      <vt:lpstr>Original?</vt:lpstr>
      <vt:lpstr>Presentazione di PowerPoint</vt:lpstr>
      <vt:lpstr>Presentazione di PowerPoint</vt:lpstr>
      <vt:lpstr>Presentazione di PowerPoint</vt:lpstr>
      <vt:lpstr>Presentazione di PowerPoint</vt:lpstr>
      <vt:lpstr>Presentazione di PowerPoint</vt:lpstr>
      <vt:lpstr>Translation and Culture</vt:lpstr>
      <vt:lpstr>Presentazione di PowerPoint</vt:lpstr>
      <vt:lpstr>Presentazione di PowerPoint</vt:lpstr>
      <vt:lpstr>Presentazione di PowerPoint</vt:lpstr>
      <vt:lpstr>Original again</vt:lpstr>
      <vt:lpstr>Presentazione di PowerPoint</vt:lpstr>
      <vt:lpstr>Berman</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Tel Aviv School</vt:lpstr>
      <vt:lpstr>Presentazione di PowerPoint</vt:lpstr>
      <vt:lpstr>Presentazione di PowerPoint</vt:lpstr>
      <vt:lpstr>Presentazione di PowerPoint</vt:lpstr>
      <vt:lpstr>Presentazione di PowerPoint</vt:lpstr>
      <vt:lpstr>Presentazione di PowerPoint</vt:lpstr>
      <vt:lpstr>World Literature</vt:lpstr>
      <vt:lpstr>Presentazione di PowerPoint</vt:lpstr>
      <vt:lpstr>Presentazione di PowerPoint</vt:lpstr>
      <vt:lpstr>Presentazione di PowerPoint</vt:lpstr>
      <vt:lpstr>Presentazione di PowerPoint</vt:lpstr>
      <vt:lpstr>Ideology </vt:lpstr>
      <vt:lpstr>Bassnett</vt:lpstr>
      <vt:lpstr>Lefevere</vt:lpstr>
      <vt:lpstr>Fawcett</vt:lpstr>
      <vt:lpstr>Shäffner</vt:lpstr>
      <vt:lpstr>Nord</vt:lpstr>
      <vt:lpstr>Niranjana</vt:lpstr>
      <vt:lpstr>Tymoczko</vt:lpstr>
      <vt:lpstr>Simon</vt:lpstr>
      <vt:lpstr>Presentazione di PowerPoint</vt:lpstr>
      <vt:lpstr>Meaning </vt:lpstr>
      <vt:lpstr>Presentazione di PowerPoint</vt:lpstr>
      <vt:lpstr>Presentazione di PowerPoint</vt:lpstr>
      <vt:lpstr>Presentazione di PowerPoint</vt:lpstr>
      <vt:lpstr>Presentazione di PowerPoint</vt:lpstr>
      <vt:lpstr>Presentazione di PowerPoint</vt:lpstr>
      <vt:lpstr>Presentazione di PowerPoint</vt:lpstr>
      <vt:lpstr>Going back to Schleiermacher</vt:lpstr>
      <vt:lpstr>Presentazione di PowerPoint</vt:lpstr>
      <vt:lpstr>Presentazione di PowerPoint</vt:lpstr>
      <vt:lpstr>Presentazione di PowerPoint</vt:lpstr>
      <vt:lpstr>Presentazione di PowerPoint</vt:lpstr>
      <vt:lpstr>Presentazione di PowerPoint</vt:lpstr>
      <vt:lpstr>Presentazione di PowerPoint</vt:lpstr>
      <vt:lpstr>What are we talking about when we talk of translation? </vt:lpstr>
      <vt:lpstr>Presentazione di PowerPoint</vt:lpstr>
      <vt:lpstr>Presentazione di PowerPoint</vt:lpstr>
      <vt:lpstr>Presentazione di PowerPoint</vt:lpstr>
      <vt:lpstr>Similarity</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Difference</vt:lpstr>
      <vt:lpstr>Presentazione di PowerPoint</vt:lpstr>
      <vt:lpstr>Presentazione di PowerPoint</vt:lpstr>
      <vt:lpstr>Presentazione di PowerPoint</vt:lpstr>
      <vt:lpstr>Presentazione di PowerPoint</vt:lpstr>
      <vt:lpstr>Presentazione di PowerPoint</vt:lpstr>
      <vt:lpstr>Presentazione di PowerPoint</vt:lpstr>
      <vt:lpstr>Mediation</vt:lpstr>
      <vt:lpstr>Presentazione di PowerPoint</vt:lpstr>
      <vt:lpstr>Presentazione di PowerPoint</vt:lpstr>
      <vt:lpstr>Presentazione di PowerPoint</vt:lpstr>
      <vt:lpstr>Equivalence</vt:lpstr>
      <vt:lpstr>Presentazione di PowerPoint</vt:lpstr>
      <vt:lpstr>Presentazione di PowerPoint</vt:lpstr>
      <vt:lpstr>Presentazione di PowerPoint</vt:lpstr>
      <vt:lpstr>The perception of translators  in society. </vt:lpstr>
      <vt:lpstr>Presentazione di PowerPoint</vt:lpstr>
      <vt:lpstr>Presentazione di PowerPoint</vt:lpstr>
      <vt:lpstr>Presentazione di PowerPoint</vt:lpstr>
      <vt:lpstr>Presentazione di PowerPoint</vt:lpstr>
      <vt:lpstr>The theoretical and practical training of a translator</vt:lpstr>
      <vt:lpstr>Presentazione di PowerPoint</vt:lpstr>
      <vt:lpstr>Presentazione di PowerPoint</vt:lpstr>
      <vt:lpstr>Presentazione di PowerPoint</vt:lpstr>
      <vt:lpstr>Hermeneutical attitude</vt:lpstr>
      <vt:lpstr>Presentazione di PowerPoint</vt:lpstr>
      <vt:lpstr>Presentazione di PowerPoint</vt:lpstr>
      <vt:lpstr>Presentazione di PowerPoint</vt:lpstr>
      <vt:lpstr>Presentazione di PowerPoint</vt:lpstr>
      <vt:lpstr>And finally: Sensitivity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TS </dc:title>
  <dc:creator>Stefano Arduini</dc:creator>
  <cp:lastModifiedBy>Stefano Arduini</cp:lastModifiedBy>
  <cp:revision>41</cp:revision>
  <dcterms:created xsi:type="dcterms:W3CDTF">2014-05-06T08:37:30Z</dcterms:created>
  <dcterms:modified xsi:type="dcterms:W3CDTF">2014-10-06T10:54:16Z</dcterms:modified>
</cp:coreProperties>
</file>